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sldIdLst>
    <p:sldId id="328" r:id="rId2"/>
    <p:sldId id="448" r:id="rId3"/>
    <p:sldId id="449" r:id="rId4"/>
    <p:sldId id="450" r:id="rId5"/>
    <p:sldId id="487" r:id="rId6"/>
    <p:sldId id="451" r:id="rId7"/>
    <p:sldId id="452" r:id="rId8"/>
    <p:sldId id="453" r:id="rId9"/>
    <p:sldId id="454" r:id="rId10"/>
    <p:sldId id="455" r:id="rId11"/>
    <p:sldId id="456" r:id="rId12"/>
    <p:sldId id="457" r:id="rId13"/>
    <p:sldId id="458" r:id="rId14"/>
    <p:sldId id="459" r:id="rId15"/>
    <p:sldId id="460" r:id="rId16"/>
    <p:sldId id="462" r:id="rId17"/>
    <p:sldId id="461" r:id="rId18"/>
    <p:sldId id="464" r:id="rId19"/>
    <p:sldId id="463" r:id="rId20"/>
    <p:sldId id="467" r:id="rId21"/>
    <p:sldId id="465" r:id="rId22"/>
    <p:sldId id="466" r:id="rId23"/>
    <p:sldId id="486" r:id="rId24"/>
    <p:sldId id="468" r:id="rId25"/>
    <p:sldId id="469" r:id="rId26"/>
    <p:sldId id="471" r:id="rId27"/>
    <p:sldId id="472" r:id="rId28"/>
    <p:sldId id="473" r:id="rId29"/>
    <p:sldId id="474" r:id="rId30"/>
    <p:sldId id="476" r:id="rId31"/>
    <p:sldId id="475" r:id="rId32"/>
    <p:sldId id="477" r:id="rId33"/>
    <p:sldId id="478" r:id="rId34"/>
    <p:sldId id="480" r:id="rId35"/>
    <p:sldId id="481" r:id="rId36"/>
    <p:sldId id="482" r:id="rId37"/>
    <p:sldId id="483" r:id="rId38"/>
    <p:sldId id="485" r:id="rId39"/>
    <p:sldId id="447" r:id="rId40"/>
  </p:sldIdLst>
  <p:sldSz cx="9144000" cy="6858000" type="screen4x3"/>
  <p:notesSz cx="6858000" cy="9144000"/>
  <p:defaultTextStyle>
    <a:defPPr>
      <a:defRPr lang="en-GB"/>
    </a:defPPr>
    <a:lvl1pPr algn="l" defTabSz="457200"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bg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CECEF"/>
    <a:srgbClr val="9DEBEB"/>
    <a:srgbClr val="F2D8CA"/>
    <a:srgbClr val="296129"/>
    <a:srgbClr val="E99A85"/>
    <a:srgbClr val="CEF0C3"/>
    <a:srgbClr val="7472E8"/>
    <a:srgbClr val="EEC5B0"/>
    <a:srgbClr val="19411B"/>
    <a:srgbClr val="E97C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98"/>
    <p:restoredTop sz="91463"/>
  </p:normalViewPr>
  <p:slideViewPr>
    <p:cSldViewPr>
      <p:cViewPr varScale="1">
        <p:scale>
          <a:sx n="75" d="100"/>
          <a:sy n="75" d="100"/>
        </p:scale>
        <p:origin x="1520" y="184"/>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AutoShape 1">
            <a:extLst>
              <a:ext uri="{FF2B5EF4-FFF2-40B4-BE49-F238E27FC236}">
                <a16:creationId xmlns:a16="http://schemas.microsoft.com/office/drawing/2014/main" id="{D04D48EB-AAEB-2C41-BA55-D524DCCB200B}"/>
              </a:ext>
            </a:extLst>
          </p:cNvPr>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bg1"/>
                </a:solidFill>
                <a:latin typeface="Arial" charset="0"/>
                <a:ea typeface="ＭＳ Ｐゴシック" charset="-128"/>
              </a:defRPr>
            </a:lvl1pPr>
            <a:lvl2pPr marL="742950" indent="-285750" eaLnBrk="0" hangingPunct="0">
              <a:defRPr sz="2400">
                <a:solidFill>
                  <a:schemeClr val="bg1"/>
                </a:solidFill>
                <a:latin typeface="Arial" charset="0"/>
                <a:ea typeface="ＭＳ Ｐゴシック" charset="-128"/>
              </a:defRPr>
            </a:lvl2pPr>
            <a:lvl3pPr marL="1143000" indent="-228600" eaLnBrk="0" hangingPunct="0">
              <a:defRPr sz="2400">
                <a:solidFill>
                  <a:schemeClr val="bg1"/>
                </a:solidFill>
                <a:latin typeface="Arial" charset="0"/>
                <a:ea typeface="ＭＳ Ｐゴシック" charset="-128"/>
              </a:defRPr>
            </a:lvl3pPr>
            <a:lvl4pPr marL="1600200" indent="-228600" eaLnBrk="0" hangingPunct="0">
              <a:defRPr sz="2400">
                <a:solidFill>
                  <a:schemeClr val="bg1"/>
                </a:solidFill>
                <a:latin typeface="Arial" charset="0"/>
                <a:ea typeface="ＭＳ Ｐゴシック" charset="-128"/>
              </a:defRPr>
            </a:lvl4pPr>
            <a:lvl5pPr marL="2057400" indent="-228600" eaLnBrk="0" hangingPunct="0">
              <a:defRPr sz="2400">
                <a:solidFill>
                  <a:schemeClr val="bg1"/>
                </a:solidFill>
                <a:latin typeface="Arial" charset="0"/>
                <a:ea typeface="ＭＳ Ｐゴシック" charset="-128"/>
              </a:defRPr>
            </a:lvl5pPr>
            <a:lvl6pPr marL="2514600" indent="-228600" defTabSz="457200" eaLnBrk="0" fontAlgn="base" hangingPunct="0">
              <a:lnSpc>
                <a:spcPct val="97000"/>
              </a:lnSpc>
              <a:spcBef>
                <a:spcPct val="0"/>
              </a:spcBef>
              <a:spcAft>
                <a:spcPct val="0"/>
              </a:spcAft>
              <a:buClr>
                <a:srgbClr val="000000"/>
              </a:buClr>
              <a:buSzPct val="100000"/>
              <a:buFont typeface="Arial" charset="0"/>
              <a:defRPr sz="2400">
                <a:solidFill>
                  <a:schemeClr val="bg1"/>
                </a:solidFill>
                <a:latin typeface="Arial" charset="0"/>
                <a:ea typeface="ＭＳ Ｐゴシック" charset="-128"/>
              </a:defRPr>
            </a:lvl6pPr>
            <a:lvl7pPr marL="2971800" indent="-228600" defTabSz="457200" eaLnBrk="0" fontAlgn="base" hangingPunct="0">
              <a:lnSpc>
                <a:spcPct val="97000"/>
              </a:lnSpc>
              <a:spcBef>
                <a:spcPct val="0"/>
              </a:spcBef>
              <a:spcAft>
                <a:spcPct val="0"/>
              </a:spcAft>
              <a:buClr>
                <a:srgbClr val="000000"/>
              </a:buClr>
              <a:buSzPct val="100000"/>
              <a:buFont typeface="Arial" charset="0"/>
              <a:defRPr sz="2400">
                <a:solidFill>
                  <a:schemeClr val="bg1"/>
                </a:solidFill>
                <a:latin typeface="Arial" charset="0"/>
                <a:ea typeface="ＭＳ Ｐゴシック" charset="-128"/>
              </a:defRPr>
            </a:lvl7pPr>
            <a:lvl8pPr marL="3429000" indent="-228600" defTabSz="457200" eaLnBrk="0" fontAlgn="base" hangingPunct="0">
              <a:lnSpc>
                <a:spcPct val="97000"/>
              </a:lnSpc>
              <a:spcBef>
                <a:spcPct val="0"/>
              </a:spcBef>
              <a:spcAft>
                <a:spcPct val="0"/>
              </a:spcAft>
              <a:buClr>
                <a:srgbClr val="000000"/>
              </a:buClr>
              <a:buSzPct val="100000"/>
              <a:buFont typeface="Arial" charset="0"/>
              <a:defRPr sz="2400">
                <a:solidFill>
                  <a:schemeClr val="bg1"/>
                </a:solidFill>
                <a:latin typeface="Arial" charset="0"/>
                <a:ea typeface="ＭＳ Ｐゴシック" charset="-128"/>
              </a:defRPr>
            </a:lvl8pPr>
            <a:lvl9pPr marL="3886200" indent="-228600" defTabSz="457200" eaLnBrk="0" fontAlgn="base" hangingPunct="0">
              <a:lnSpc>
                <a:spcPct val="97000"/>
              </a:lnSpc>
              <a:spcBef>
                <a:spcPct val="0"/>
              </a:spcBef>
              <a:spcAft>
                <a:spcPct val="0"/>
              </a:spcAft>
              <a:buClr>
                <a:srgbClr val="000000"/>
              </a:buClr>
              <a:buSzPct val="100000"/>
              <a:buFont typeface="Arial" charset="0"/>
              <a:defRPr sz="2400">
                <a:solidFill>
                  <a:schemeClr val="bg1"/>
                </a:solidFill>
                <a:latin typeface="Arial" charset="0"/>
                <a:ea typeface="ＭＳ Ｐゴシック" charset="-128"/>
              </a:defRPr>
            </a:lvl9pPr>
          </a:lstStyle>
          <a:p>
            <a:pPr eaLnBrk="1" hangingPunct="1">
              <a:lnSpc>
                <a:spcPct val="97000"/>
              </a:lnSpc>
              <a:buClr>
                <a:srgbClr val="000000"/>
              </a:buClr>
              <a:buSzPct val="100000"/>
              <a:buFont typeface="Arial" charset="0"/>
              <a:buNone/>
              <a:defRPr/>
            </a:pPr>
            <a:endParaRPr lang="en-US" altLang="en-US" sz="1800"/>
          </a:p>
        </p:txBody>
      </p:sp>
      <p:sp>
        <p:nvSpPr>
          <p:cNvPr id="2050" name="Rectangle 2">
            <a:extLst>
              <a:ext uri="{FF2B5EF4-FFF2-40B4-BE49-F238E27FC236}">
                <a16:creationId xmlns:a16="http://schemas.microsoft.com/office/drawing/2014/main" id="{2F0D578D-483F-5C40-BF5F-D2E0CC42D26C}"/>
              </a:ext>
            </a:extLst>
          </p:cNvPr>
          <p:cNvSpPr>
            <a:spLocks noGrp="1" noChangeArrowheads="1"/>
          </p:cNvSpPr>
          <p:nvPr>
            <p:ph type="hdr"/>
          </p:nvPr>
        </p:nvSpPr>
        <p:spPr bwMode="auto">
          <a:xfrm>
            <a:off x="0" y="0"/>
            <a:ext cx="2970213" cy="4556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eaLnBrk="1" hangingPunct="1">
              <a:lnSpc>
                <a:spcPct val="100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ＭＳ Ｐゴシック" charset="0"/>
                <a:cs typeface="DejaVu Sans" charset="0"/>
              </a:defRPr>
            </a:lvl1pPr>
          </a:lstStyle>
          <a:p>
            <a:pPr>
              <a:defRPr/>
            </a:pPr>
            <a:endParaRPr lang="en-US"/>
          </a:p>
        </p:txBody>
      </p:sp>
      <p:sp>
        <p:nvSpPr>
          <p:cNvPr id="2051" name="Rectangle 3">
            <a:extLst>
              <a:ext uri="{FF2B5EF4-FFF2-40B4-BE49-F238E27FC236}">
                <a16:creationId xmlns:a16="http://schemas.microsoft.com/office/drawing/2014/main" id="{9A913130-875E-8448-8F58-F7CE69B0E2DA}"/>
              </a:ext>
            </a:extLst>
          </p:cNvPr>
          <p:cNvSpPr>
            <a:spLocks noGrp="1" noChangeArrowheads="1"/>
          </p:cNvSpPr>
          <p:nvPr>
            <p:ph type="dt"/>
          </p:nvPr>
        </p:nvSpPr>
        <p:spPr bwMode="auto">
          <a:xfrm>
            <a:off x="3884613" y="0"/>
            <a:ext cx="2970212" cy="4556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eaLnBrk="1" hangingPunct="1">
              <a:lnSpc>
                <a:spcPct val="100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ＭＳ Ｐゴシック" charset="0"/>
                <a:cs typeface="DejaVu Sans" charset="0"/>
              </a:defRPr>
            </a:lvl1pPr>
          </a:lstStyle>
          <a:p>
            <a:pPr>
              <a:defRPr/>
            </a:pPr>
            <a:endParaRPr lang="en-US"/>
          </a:p>
        </p:txBody>
      </p:sp>
      <p:sp>
        <p:nvSpPr>
          <p:cNvPr id="14341" name="Rectangle 4">
            <a:extLst>
              <a:ext uri="{FF2B5EF4-FFF2-40B4-BE49-F238E27FC236}">
                <a16:creationId xmlns:a16="http://schemas.microsoft.com/office/drawing/2014/main" id="{0C48EBDA-0196-2147-A3CF-AFBD36CAC338}"/>
              </a:ext>
            </a:extLst>
          </p:cNvPr>
          <p:cNvSpPr>
            <a:spLocks noGrp="1" noRot="1" noChangeAspect="1" noChangeArrowheads="1"/>
          </p:cNvSpPr>
          <p:nvPr>
            <p:ph type="sldImg"/>
          </p:nvPr>
        </p:nvSpPr>
        <p:spPr bwMode="auto">
          <a:xfrm>
            <a:off x="1143000" y="685800"/>
            <a:ext cx="4570413" cy="3427413"/>
          </a:xfrm>
          <a:prstGeom prst="rect">
            <a:avLst/>
          </a:prstGeom>
          <a:solidFill>
            <a:srgbClr val="FFFFFF"/>
          </a:solidFill>
          <a:ln w="9360">
            <a:solidFill>
              <a:srgbClr val="000000"/>
            </a:solidFill>
            <a:miter lim="800000"/>
            <a:headEnd/>
            <a:tailEnd/>
          </a:ln>
        </p:spPr>
      </p:sp>
      <p:sp>
        <p:nvSpPr>
          <p:cNvPr id="2053" name="Rectangle 5">
            <a:extLst>
              <a:ext uri="{FF2B5EF4-FFF2-40B4-BE49-F238E27FC236}">
                <a16:creationId xmlns:a16="http://schemas.microsoft.com/office/drawing/2014/main" id="{2757CE17-7273-E348-95A5-F5705E87B1BA}"/>
              </a:ext>
            </a:extLst>
          </p:cNvPr>
          <p:cNvSpPr>
            <a:spLocks noGrp="1" noChangeArrowheads="1"/>
          </p:cNvSpPr>
          <p:nvPr>
            <p:ph type="body"/>
          </p:nvPr>
        </p:nvSpPr>
        <p:spPr bwMode="auto">
          <a:xfrm>
            <a:off x="685800" y="4343400"/>
            <a:ext cx="5484813" cy="41132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noProof="0"/>
          </a:p>
        </p:txBody>
      </p:sp>
      <p:sp>
        <p:nvSpPr>
          <p:cNvPr id="2054" name="Rectangle 6">
            <a:extLst>
              <a:ext uri="{FF2B5EF4-FFF2-40B4-BE49-F238E27FC236}">
                <a16:creationId xmlns:a16="http://schemas.microsoft.com/office/drawing/2014/main" id="{4FCF0228-C26A-0644-8EA8-8D9E092B184B}"/>
              </a:ext>
            </a:extLst>
          </p:cNvPr>
          <p:cNvSpPr>
            <a:spLocks noGrp="1" noChangeArrowheads="1"/>
          </p:cNvSpPr>
          <p:nvPr>
            <p:ph type="ftr"/>
          </p:nvPr>
        </p:nvSpPr>
        <p:spPr bwMode="auto">
          <a:xfrm>
            <a:off x="0" y="8685213"/>
            <a:ext cx="2970213" cy="45561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eaLnBrk="1" hangingPunct="1">
              <a:lnSpc>
                <a:spcPct val="100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ＭＳ Ｐゴシック" charset="0"/>
                <a:cs typeface="DejaVu Sans" charset="0"/>
              </a:defRPr>
            </a:lvl1pPr>
          </a:lstStyle>
          <a:p>
            <a:pPr>
              <a:defRPr/>
            </a:pPr>
            <a:endParaRPr lang="en-US"/>
          </a:p>
        </p:txBody>
      </p:sp>
      <p:sp>
        <p:nvSpPr>
          <p:cNvPr id="2055" name="Rectangle 7">
            <a:extLst>
              <a:ext uri="{FF2B5EF4-FFF2-40B4-BE49-F238E27FC236}">
                <a16:creationId xmlns:a16="http://schemas.microsoft.com/office/drawing/2014/main" id="{7A4FCDFE-A860-E148-ACDB-4F35E3530C7F}"/>
              </a:ext>
            </a:extLst>
          </p:cNvPr>
          <p:cNvSpPr>
            <a:spLocks noGrp="1" noChangeArrowheads="1"/>
          </p:cNvSpPr>
          <p:nvPr>
            <p:ph type="sldNum"/>
          </p:nvPr>
        </p:nvSpPr>
        <p:spPr bwMode="auto">
          <a:xfrm>
            <a:off x="3884613" y="8685213"/>
            <a:ext cx="2970212" cy="45561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eaLnBrk="1" hangingPunct="1">
              <a:lnSpc>
                <a:spcPct val="100000"/>
              </a:lnSpc>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ＭＳ Ｐゴシック" charset="-128"/>
              </a:defRPr>
            </a:lvl1pPr>
          </a:lstStyle>
          <a:p>
            <a:pPr>
              <a:defRPr/>
            </a:pPr>
            <a:fld id="{A748186A-D1B0-814B-B672-A58AA0EADE59}"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65" charset="0"/>
        <a:ea typeface="ＭＳ Ｐゴシック" pitchFamily="-65" charset="-128"/>
        <a:cs typeface="ＭＳ Ｐゴシック" pitchFamily="-65" charset="-128"/>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65" charset="0"/>
        <a:ea typeface="ＭＳ Ｐゴシック" pitchFamily="-65"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65" charset="0"/>
        <a:ea typeface="ＭＳ Ｐゴシック" pitchFamily="-65"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65" charset="0"/>
        <a:ea typeface="ＭＳ Ｐゴシック" pitchFamily="-65"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may express some condemnation of conflict between nations, as it is during the decade before WWI.</a:t>
            </a:r>
          </a:p>
        </p:txBody>
      </p:sp>
      <p:sp>
        <p:nvSpPr>
          <p:cNvPr id="4" name="Slide Number Placeholder 3"/>
          <p:cNvSpPr>
            <a:spLocks noGrp="1"/>
          </p:cNvSpPr>
          <p:nvPr>
            <p:ph type="sldNum"/>
          </p:nvPr>
        </p:nvSpPr>
        <p:spPr/>
        <p:txBody>
          <a:bodyPr/>
          <a:lstStyle/>
          <a:p>
            <a:pPr>
              <a:defRPr/>
            </a:pPr>
            <a:fld id="{A748186A-D1B0-814B-B672-A58AA0EADE59}" type="slidenum">
              <a:rPr lang="en-GB" altLang="en-US" smtClean="0"/>
              <a:pPr>
                <a:defRPr/>
              </a:pPr>
              <a:t>23</a:t>
            </a:fld>
            <a:endParaRPr lang="en-GB" altLang="en-US"/>
          </a:p>
        </p:txBody>
      </p:sp>
    </p:spTree>
    <p:extLst>
      <p:ext uri="{BB962C8B-B14F-4D97-AF65-F5344CB8AC3E}">
        <p14:creationId xmlns:p14="http://schemas.microsoft.com/office/powerpoint/2010/main" val="2636067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Reminiscent of description of special eclipse light by William Wordsworth</a:t>
            </a:r>
          </a:p>
        </p:txBody>
      </p:sp>
      <p:sp>
        <p:nvSpPr>
          <p:cNvPr id="4" name="Slide Number Placeholder 3"/>
          <p:cNvSpPr>
            <a:spLocks noGrp="1"/>
          </p:cNvSpPr>
          <p:nvPr>
            <p:ph type="sldNum"/>
          </p:nvPr>
        </p:nvSpPr>
        <p:spPr/>
        <p:txBody>
          <a:bodyPr/>
          <a:lstStyle/>
          <a:p>
            <a:pPr>
              <a:defRPr/>
            </a:pPr>
            <a:fld id="{A748186A-D1B0-814B-B672-A58AA0EADE59}" type="slidenum">
              <a:rPr lang="en-GB" altLang="en-US" smtClean="0"/>
              <a:pPr>
                <a:defRPr/>
              </a:pPr>
              <a:t>28</a:t>
            </a:fld>
            <a:endParaRPr lang="en-GB" altLang="en-US"/>
          </a:p>
        </p:txBody>
      </p:sp>
    </p:spTree>
    <p:extLst>
      <p:ext uri="{BB962C8B-B14F-4D97-AF65-F5344CB8AC3E}">
        <p14:creationId xmlns:p14="http://schemas.microsoft.com/office/powerpoint/2010/main" val="2382284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040EC9E-5FB2-B74B-B64A-613C86065933}"/>
              </a:ext>
            </a:extLst>
          </p:cNvPr>
          <p:cNvSpPr>
            <a:spLocks noGrp="1" noChangeArrowheads="1"/>
          </p:cNvSpPr>
          <p:nvPr>
            <p:ph type="dt" idx="10"/>
          </p:nvPr>
        </p:nvSpPr>
        <p:spPr>
          <a:ln/>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B6E17CB7-A94C-FD42-8055-AA0DA3D00837}"/>
              </a:ext>
            </a:extLst>
          </p:cNvPr>
          <p:cNvSpPr>
            <a:spLocks noGrp="1" noChangeArrowheads="1"/>
          </p:cNvSpPr>
          <p:nvPr>
            <p:ph type="ftr" idx="11"/>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90B328D-F70A-1D42-836A-968097DE6751}"/>
              </a:ext>
            </a:extLst>
          </p:cNvPr>
          <p:cNvSpPr>
            <a:spLocks noGrp="1" noChangeArrowheads="1"/>
          </p:cNvSpPr>
          <p:nvPr>
            <p:ph type="sldNum" idx="12"/>
          </p:nvPr>
        </p:nvSpPr>
        <p:spPr>
          <a:ln/>
        </p:spPr>
        <p:txBody>
          <a:bodyPr/>
          <a:lstStyle>
            <a:lvl1pPr>
              <a:defRPr/>
            </a:lvl1pPr>
          </a:lstStyle>
          <a:p>
            <a:pPr>
              <a:defRPr/>
            </a:pPr>
            <a:fld id="{4E7BB39A-B0F2-2D4F-88A3-02FE75792BDD}" type="slidenum">
              <a:rPr lang="en-GB" altLang="en-US"/>
              <a:pPr>
                <a:defRPr/>
              </a:pPr>
              <a:t>‹#›</a:t>
            </a:fld>
            <a:endParaRPr lang="en-GB" altLang="en-US"/>
          </a:p>
        </p:txBody>
      </p:sp>
    </p:spTree>
    <p:extLst>
      <p:ext uri="{BB962C8B-B14F-4D97-AF65-F5344CB8AC3E}">
        <p14:creationId xmlns:p14="http://schemas.microsoft.com/office/powerpoint/2010/main" val="194241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533770A8-BBB3-1E47-8663-F27F7A837F57}"/>
              </a:ext>
            </a:extLst>
          </p:cNvPr>
          <p:cNvSpPr>
            <a:spLocks noGrp="1" noChangeArrowheads="1"/>
          </p:cNvSpPr>
          <p:nvPr>
            <p:ph type="dt" idx="10"/>
          </p:nvPr>
        </p:nvSpPr>
        <p:spPr>
          <a:ln/>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8743224A-4664-3C46-93C7-EEADC4F800C0}"/>
              </a:ext>
            </a:extLst>
          </p:cNvPr>
          <p:cNvSpPr>
            <a:spLocks noGrp="1" noChangeArrowheads="1"/>
          </p:cNvSpPr>
          <p:nvPr>
            <p:ph type="ftr" idx="11"/>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EF53F34-B526-E14C-8EDB-C3F0BEE36BE0}"/>
              </a:ext>
            </a:extLst>
          </p:cNvPr>
          <p:cNvSpPr>
            <a:spLocks noGrp="1" noChangeArrowheads="1"/>
          </p:cNvSpPr>
          <p:nvPr>
            <p:ph type="sldNum" idx="12"/>
          </p:nvPr>
        </p:nvSpPr>
        <p:spPr>
          <a:ln/>
        </p:spPr>
        <p:txBody>
          <a:bodyPr/>
          <a:lstStyle>
            <a:lvl1pPr>
              <a:defRPr/>
            </a:lvl1pPr>
          </a:lstStyle>
          <a:p>
            <a:pPr>
              <a:defRPr/>
            </a:pPr>
            <a:fld id="{DD159DB7-4EDE-5142-A699-B01F42EAFD9A}" type="slidenum">
              <a:rPr lang="en-GB" altLang="en-US"/>
              <a:pPr>
                <a:defRPr/>
              </a:pPr>
              <a:t>‹#›</a:t>
            </a:fld>
            <a:endParaRPr lang="en-GB" altLang="en-US"/>
          </a:p>
        </p:txBody>
      </p:sp>
    </p:spTree>
    <p:extLst>
      <p:ext uri="{BB962C8B-B14F-4D97-AF65-F5344CB8AC3E}">
        <p14:creationId xmlns:p14="http://schemas.microsoft.com/office/powerpoint/2010/main" val="831099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8588"/>
            <a:ext cx="2055813" cy="5995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8588"/>
            <a:ext cx="6019800" cy="59959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5FE290F7-5012-3B4A-9533-20FE5435EEFD}"/>
              </a:ext>
            </a:extLst>
          </p:cNvPr>
          <p:cNvSpPr>
            <a:spLocks noGrp="1" noChangeArrowheads="1"/>
          </p:cNvSpPr>
          <p:nvPr>
            <p:ph type="dt" idx="10"/>
          </p:nvPr>
        </p:nvSpPr>
        <p:spPr>
          <a:ln/>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AD425166-CE17-B541-BD30-E5CDF516CFF0}"/>
              </a:ext>
            </a:extLst>
          </p:cNvPr>
          <p:cNvSpPr>
            <a:spLocks noGrp="1" noChangeArrowheads="1"/>
          </p:cNvSpPr>
          <p:nvPr>
            <p:ph type="ftr" idx="11"/>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6443E08-2632-2540-A0C6-11584A1D39BB}"/>
              </a:ext>
            </a:extLst>
          </p:cNvPr>
          <p:cNvSpPr>
            <a:spLocks noGrp="1" noChangeArrowheads="1"/>
          </p:cNvSpPr>
          <p:nvPr>
            <p:ph type="sldNum" idx="12"/>
          </p:nvPr>
        </p:nvSpPr>
        <p:spPr>
          <a:ln/>
        </p:spPr>
        <p:txBody>
          <a:bodyPr/>
          <a:lstStyle>
            <a:lvl1pPr>
              <a:defRPr/>
            </a:lvl1pPr>
          </a:lstStyle>
          <a:p>
            <a:pPr>
              <a:defRPr/>
            </a:pPr>
            <a:fld id="{8679A082-8372-2F4D-9F49-CF5407424079}" type="slidenum">
              <a:rPr lang="en-GB" altLang="en-US"/>
              <a:pPr>
                <a:defRPr/>
              </a:pPr>
              <a:t>‹#›</a:t>
            </a:fld>
            <a:endParaRPr lang="en-GB" altLang="en-US"/>
          </a:p>
        </p:txBody>
      </p:sp>
    </p:spTree>
    <p:extLst>
      <p:ext uri="{BB962C8B-B14F-4D97-AF65-F5344CB8AC3E}">
        <p14:creationId xmlns:p14="http://schemas.microsoft.com/office/powerpoint/2010/main" val="1833121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8588"/>
            <a:ext cx="8228013" cy="1433512"/>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7013" cy="452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600200"/>
            <a:ext cx="4038600" cy="452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FDAE2A11-24AF-FE4C-90CA-C3E5CF2CB047}"/>
              </a:ext>
            </a:extLst>
          </p:cNvPr>
          <p:cNvSpPr>
            <a:spLocks noGrp="1" noChangeArrowheads="1"/>
          </p:cNvSpPr>
          <p:nvPr>
            <p:ph type="dt" idx="10"/>
          </p:nvPr>
        </p:nvSpPr>
        <p:spPr>
          <a:ln/>
        </p:spPr>
        <p:txBody>
          <a:bodyPr/>
          <a:lstStyle>
            <a:lvl1pPr>
              <a:defRPr/>
            </a:lvl1pPr>
          </a:lstStyle>
          <a:p>
            <a:pPr>
              <a:defRPr/>
            </a:pPr>
            <a:endParaRPr lang="en-US"/>
          </a:p>
        </p:txBody>
      </p:sp>
      <p:sp>
        <p:nvSpPr>
          <p:cNvPr id="6" name="Rectangle 4">
            <a:extLst>
              <a:ext uri="{FF2B5EF4-FFF2-40B4-BE49-F238E27FC236}">
                <a16:creationId xmlns:a16="http://schemas.microsoft.com/office/drawing/2014/main" id="{0ADB511E-1CE5-C846-A788-2304A2DF820B}"/>
              </a:ext>
            </a:extLst>
          </p:cNvPr>
          <p:cNvSpPr>
            <a:spLocks noGrp="1" noChangeArrowheads="1"/>
          </p:cNvSpPr>
          <p:nvPr>
            <p:ph type="ftr" idx="11"/>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56CA5DC1-0250-4647-BD36-8FE4E71B66E7}"/>
              </a:ext>
            </a:extLst>
          </p:cNvPr>
          <p:cNvSpPr>
            <a:spLocks noGrp="1" noChangeArrowheads="1"/>
          </p:cNvSpPr>
          <p:nvPr>
            <p:ph type="sldNum" idx="12"/>
          </p:nvPr>
        </p:nvSpPr>
        <p:spPr>
          <a:ln/>
        </p:spPr>
        <p:txBody>
          <a:bodyPr/>
          <a:lstStyle>
            <a:lvl1pPr>
              <a:defRPr/>
            </a:lvl1pPr>
          </a:lstStyle>
          <a:p>
            <a:pPr>
              <a:defRPr/>
            </a:pPr>
            <a:fld id="{DB7D3E7C-3818-AB4D-AA89-18C27B2C120C}" type="slidenum">
              <a:rPr lang="en-GB" altLang="en-US"/>
              <a:pPr>
                <a:defRPr/>
              </a:pPr>
              <a:t>‹#›</a:t>
            </a:fld>
            <a:endParaRPr lang="en-GB" altLang="en-US"/>
          </a:p>
        </p:txBody>
      </p:sp>
    </p:spTree>
    <p:extLst>
      <p:ext uri="{BB962C8B-B14F-4D97-AF65-F5344CB8AC3E}">
        <p14:creationId xmlns:p14="http://schemas.microsoft.com/office/powerpoint/2010/main" val="2465359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4A8BB2C6-AE7D-BD46-AD44-3F35D786BA50}"/>
              </a:ext>
            </a:extLst>
          </p:cNvPr>
          <p:cNvSpPr>
            <a:spLocks noGrp="1" noChangeArrowheads="1"/>
          </p:cNvSpPr>
          <p:nvPr>
            <p:ph type="dt" idx="10"/>
          </p:nvPr>
        </p:nvSpPr>
        <p:spPr>
          <a:ln/>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C949A83E-AE92-8B4A-8B41-F300B00676C6}"/>
              </a:ext>
            </a:extLst>
          </p:cNvPr>
          <p:cNvSpPr>
            <a:spLocks noGrp="1" noChangeArrowheads="1"/>
          </p:cNvSpPr>
          <p:nvPr>
            <p:ph type="ftr" idx="11"/>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88C006D-9F6C-C443-9D29-402E453B07A0}"/>
              </a:ext>
            </a:extLst>
          </p:cNvPr>
          <p:cNvSpPr>
            <a:spLocks noGrp="1" noChangeArrowheads="1"/>
          </p:cNvSpPr>
          <p:nvPr>
            <p:ph type="sldNum" idx="12"/>
          </p:nvPr>
        </p:nvSpPr>
        <p:spPr>
          <a:ln/>
        </p:spPr>
        <p:txBody>
          <a:bodyPr/>
          <a:lstStyle>
            <a:lvl1pPr>
              <a:defRPr/>
            </a:lvl1pPr>
          </a:lstStyle>
          <a:p>
            <a:pPr>
              <a:defRPr/>
            </a:pPr>
            <a:fld id="{05D699D8-69C2-D44B-8DC3-441DE382107A}" type="slidenum">
              <a:rPr lang="en-GB" altLang="en-US"/>
              <a:pPr>
                <a:defRPr/>
              </a:pPr>
              <a:t>‹#›</a:t>
            </a:fld>
            <a:endParaRPr lang="en-GB" altLang="en-US"/>
          </a:p>
        </p:txBody>
      </p:sp>
    </p:spTree>
    <p:extLst>
      <p:ext uri="{BB962C8B-B14F-4D97-AF65-F5344CB8AC3E}">
        <p14:creationId xmlns:p14="http://schemas.microsoft.com/office/powerpoint/2010/main" val="297564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a:extLst>
              <a:ext uri="{FF2B5EF4-FFF2-40B4-BE49-F238E27FC236}">
                <a16:creationId xmlns:a16="http://schemas.microsoft.com/office/drawing/2014/main" id="{AE367F89-F53D-CA4D-A674-53CC017605B6}"/>
              </a:ext>
            </a:extLst>
          </p:cNvPr>
          <p:cNvSpPr>
            <a:spLocks noGrp="1" noChangeArrowheads="1"/>
          </p:cNvSpPr>
          <p:nvPr>
            <p:ph type="dt" idx="10"/>
          </p:nvPr>
        </p:nvSpPr>
        <p:spPr>
          <a:ln/>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B2F086E0-D9B5-DF47-A05F-67DA3291ED71}"/>
              </a:ext>
            </a:extLst>
          </p:cNvPr>
          <p:cNvSpPr>
            <a:spLocks noGrp="1" noChangeArrowheads="1"/>
          </p:cNvSpPr>
          <p:nvPr>
            <p:ph type="ftr" idx="11"/>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5A6C801-ABCA-4546-8A98-D5BD7FE2E167}"/>
              </a:ext>
            </a:extLst>
          </p:cNvPr>
          <p:cNvSpPr>
            <a:spLocks noGrp="1" noChangeArrowheads="1"/>
          </p:cNvSpPr>
          <p:nvPr>
            <p:ph type="sldNum" idx="12"/>
          </p:nvPr>
        </p:nvSpPr>
        <p:spPr>
          <a:ln/>
        </p:spPr>
        <p:txBody>
          <a:bodyPr/>
          <a:lstStyle>
            <a:lvl1pPr>
              <a:defRPr/>
            </a:lvl1pPr>
          </a:lstStyle>
          <a:p>
            <a:pPr>
              <a:defRPr/>
            </a:pPr>
            <a:fld id="{E3DB24C1-1475-C54B-82D3-97C67530223E}" type="slidenum">
              <a:rPr lang="en-GB" altLang="en-US"/>
              <a:pPr>
                <a:defRPr/>
              </a:pPr>
              <a:t>‹#›</a:t>
            </a:fld>
            <a:endParaRPr lang="en-GB" altLang="en-US"/>
          </a:p>
        </p:txBody>
      </p:sp>
    </p:spTree>
    <p:extLst>
      <p:ext uri="{BB962C8B-B14F-4D97-AF65-F5344CB8AC3E}">
        <p14:creationId xmlns:p14="http://schemas.microsoft.com/office/powerpoint/2010/main" val="1885104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600200"/>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9853F775-2C1A-D84D-87B8-62D72D9CF5BA}"/>
              </a:ext>
            </a:extLst>
          </p:cNvPr>
          <p:cNvSpPr>
            <a:spLocks noGrp="1" noChangeArrowheads="1"/>
          </p:cNvSpPr>
          <p:nvPr>
            <p:ph type="dt" idx="10"/>
          </p:nvPr>
        </p:nvSpPr>
        <p:spPr>
          <a:ln/>
        </p:spPr>
        <p:txBody>
          <a:bodyPr/>
          <a:lstStyle>
            <a:lvl1pPr>
              <a:defRPr/>
            </a:lvl1pPr>
          </a:lstStyle>
          <a:p>
            <a:pPr>
              <a:defRPr/>
            </a:pPr>
            <a:endParaRPr lang="en-US"/>
          </a:p>
        </p:txBody>
      </p:sp>
      <p:sp>
        <p:nvSpPr>
          <p:cNvPr id="6" name="Rectangle 4">
            <a:extLst>
              <a:ext uri="{FF2B5EF4-FFF2-40B4-BE49-F238E27FC236}">
                <a16:creationId xmlns:a16="http://schemas.microsoft.com/office/drawing/2014/main" id="{F349CC5F-82C0-B942-9934-4654A2415B9E}"/>
              </a:ext>
            </a:extLst>
          </p:cNvPr>
          <p:cNvSpPr>
            <a:spLocks noGrp="1" noChangeArrowheads="1"/>
          </p:cNvSpPr>
          <p:nvPr>
            <p:ph type="ftr" idx="11"/>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044EC8BF-E0F0-254E-9759-919B1A948845}"/>
              </a:ext>
            </a:extLst>
          </p:cNvPr>
          <p:cNvSpPr>
            <a:spLocks noGrp="1" noChangeArrowheads="1"/>
          </p:cNvSpPr>
          <p:nvPr>
            <p:ph type="sldNum" idx="12"/>
          </p:nvPr>
        </p:nvSpPr>
        <p:spPr>
          <a:ln/>
        </p:spPr>
        <p:txBody>
          <a:bodyPr/>
          <a:lstStyle>
            <a:lvl1pPr>
              <a:defRPr/>
            </a:lvl1pPr>
          </a:lstStyle>
          <a:p>
            <a:pPr>
              <a:defRPr/>
            </a:pPr>
            <a:fld id="{F5C9CCDB-B9DF-3041-809F-D7F44130C645}" type="slidenum">
              <a:rPr lang="en-GB" altLang="en-US"/>
              <a:pPr>
                <a:defRPr/>
              </a:pPr>
              <a:t>‹#›</a:t>
            </a:fld>
            <a:endParaRPr lang="en-GB" altLang="en-US"/>
          </a:p>
        </p:txBody>
      </p:sp>
    </p:spTree>
    <p:extLst>
      <p:ext uri="{BB962C8B-B14F-4D97-AF65-F5344CB8AC3E}">
        <p14:creationId xmlns:p14="http://schemas.microsoft.com/office/powerpoint/2010/main" val="4233078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DB0A5756-6DE8-414B-995B-8B2F72286EA8}"/>
              </a:ext>
            </a:extLst>
          </p:cNvPr>
          <p:cNvSpPr>
            <a:spLocks noGrp="1" noChangeArrowheads="1"/>
          </p:cNvSpPr>
          <p:nvPr>
            <p:ph type="dt" idx="10"/>
          </p:nvPr>
        </p:nvSpPr>
        <p:spPr>
          <a:ln/>
        </p:spPr>
        <p:txBody>
          <a:bodyPr/>
          <a:lstStyle>
            <a:lvl1pPr>
              <a:defRPr/>
            </a:lvl1pPr>
          </a:lstStyle>
          <a:p>
            <a:pPr>
              <a:defRPr/>
            </a:pPr>
            <a:endParaRPr lang="en-US"/>
          </a:p>
        </p:txBody>
      </p:sp>
      <p:sp>
        <p:nvSpPr>
          <p:cNvPr id="8" name="Rectangle 4">
            <a:extLst>
              <a:ext uri="{FF2B5EF4-FFF2-40B4-BE49-F238E27FC236}">
                <a16:creationId xmlns:a16="http://schemas.microsoft.com/office/drawing/2014/main" id="{89270869-FB2D-4E49-9A1B-6973690FE5F8}"/>
              </a:ext>
            </a:extLst>
          </p:cNvPr>
          <p:cNvSpPr>
            <a:spLocks noGrp="1" noChangeArrowheads="1"/>
          </p:cNvSpPr>
          <p:nvPr>
            <p:ph type="ftr" idx="11"/>
          </p:nvPr>
        </p:nvSpPr>
        <p:spPr>
          <a:ln/>
        </p:spPr>
        <p:txBody>
          <a:bodyPr/>
          <a:lstStyle>
            <a:lvl1pPr>
              <a:defRPr/>
            </a:lvl1pPr>
          </a:lstStyle>
          <a:p>
            <a:pPr>
              <a:defRPr/>
            </a:pPr>
            <a:endParaRPr lang="en-US"/>
          </a:p>
        </p:txBody>
      </p:sp>
      <p:sp>
        <p:nvSpPr>
          <p:cNvPr id="9" name="Rectangle 5">
            <a:extLst>
              <a:ext uri="{FF2B5EF4-FFF2-40B4-BE49-F238E27FC236}">
                <a16:creationId xmlns:a16="http://schemas.microsoft.com/office/drawing/2014/main" id="{12E523A8-20DF-6944-AFBE-913FABEEE82C}"/>
              </a:ext>
            </a:extLst>
          </p:cNvPr>
          <p:cNvSpPr>
            <a:spLocks noGrp="1" noChangeArrowheads="1"/>
          </p:cNvSpPr>
          <p:nvPr>
            <p:ph type="sldNum" idx="12"/>
          </p:nvPr>
        </p:nvSpPr>
        <p:spPr>
          <a:ln/>
        </p:spPr>
        <p:txBody>
          <a:bodyPr/>
          <a:lstStyle>
            <a:lvl1pPr>
              <a:defRPr/>
            </a:lvl1pPr>
          </a:lstStyle>
          <a:p>
            <a:pPr>
              <a:defRPr/>
            </a:pPr>
            <a:fld id="{8EDBC80C-2D4B-2F41-9246-93334E9DCFF6}" type="slidenum">
              <a:rPr lang="en-GB" altLang="en-US"/>
              <a:pPr>
                <a:defRPr/>
              </a:pPr>
              <a:t>‹#›</a:t>
            </a:fld>
            <a:endParaRPr lang="en-GB" altLang="en-US"/>
          </a:p>
        </p:txBody>
      </p:sp>
    </p:spTree>
    <p:extLst>
      <p:ext uri="{BB962C8B-B14F-4D97-AF65-F5344CB8AC3E}">
        <p14:creationId xmlns:p14="http://schemas.microsoft.com/office/powerpoint/2010/main" val="547632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7ED62F3B-05D3-2345-8E23-421785BD6D29}"/>
              </a:ext>
            </a:extLst>
          </p:cNvPr>
          <p:cNvSpPr>
            <a:spLocks noGrp="1" noChangeArrowheads="1"/>
          </p:cNvSpPr>
          <p:nvPr>
            <p:ph type="dt" idx="10"/>
          </p:nvPr>
        </p:nvSpPr>
        <p:spPr>
          <a:ln/>
        </p:spPr>
        <p:txBody>
          <a:bodyPr/>
          <a:lstStyle>
            <a:lvl1pPr>
              <a:defRPr/>
            </a:lvl1pPr>
          </a:lstStyle>
          <a:p>
            <a:pPr>
              <a:defRPr/>
            </a:pPr>
            <a:endParaRPr lang="en-US"/>
          </a:p>
        </p:txBody>
      </p:sp>
      <p:sp>
        <p:nvSpPr>
          <p:cNvPr id="4" name="Rectangle 4">
            <a:extLst>
              <a:ext uri="{FF2B5EF4-FFF2-40B4-BE49-F238E27FC236}">
                <a16:creationId xmlns:a16="http://schemas.microsoft.com/office/drawing/2014/main" id="{4785EA72-A45F-344F-8F04-6DB81E99BD90}"/>
              </a:ext>
            </a:extLst>
          </p:cNvPr>
          <p:cNvSpPr>
            <a:spLocks noGrp="1" noChangeArrowheads="1"/>
          </p:cNvSpPr>
          <p:nvPr>
            <p:ph type="ftr" idx="11"/>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E6F6EBE-4C7D-4646-8D2A-1543ABEF6BD8}"/>
              </a:ext>
            </a:extLst>
          </p:cNvPr>
          <p:cNvSpPr>
            <a:spLocks noGrp="1" noChangeArrowheads="1"/>
          </p:cNvSpPr>
          <p:nvPr>
            <p:ph type="sldNum" idx="12"/>
          </p:nvPr>
        </p:nvSpPr>
        <p:spPr>
          <a:ln/>
        </p:spPr>
        <p:txBody>
          <a:bodyPr/>
          <a:lstStyle>
            <a:lvl1pPr>
              <a:defRPr/>
            </a:lvl1pPr>
          </a:lstStyle>
          <a:p>
            <a:pPr>
              <a:defRPr/>
            </a:pPr>
            <a:fld id="{D8F23EE2-493C-374D-8A2A-FDB84CE44A7F}" type="slidenum">
              <a:rPr lang="en-GB" altLang="en-US"/>
              <a:pPr>
                <a:defRPr/>
              </a:pPr>
              <a:t>‹#›</a:t>
            </a:fld>
            <a:endParaRPr lang="en-GB" altLang="en-US"/>
          </a:p>
        </p:txBody>
      </p:sp>
    </p:spTree>
    <p:extLst>
      <p:ext uri="{BB962C8B-B14F-4D97-AF65-F5344CB8AC3E}">
        <p14:creationId xmlns:p14="http://schemas.microsoft.com/office/powerpoint/2010/main" val="3025696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CEF929D9-D585-4F48-8EBB-B3281FAFADAA}"/>
              </a:ext>
            </a:extLst>
          </p:cNvPr>
          <p:cNvSpPr>
            <a:spLocks noGrp="1" noChangeArrowheads="1"/>
          </p:cNvSpPr>
          <p:nvPr>
            <p:ph type="dt" idx="10"/>
          </p:nvPr>
        </p:nvSpPr>
        <p:spPr>
          <a:ln/>
        </p:spPr>
        <p:txBody>
          <a:bodyPr/>
          <a:lstStyle>
            <a:lvl1pPr>
              <a:defRPr/>
            </a:lvl1pPr>
          </a:lstStyle>
          <a:p>
            <a:pPr>
              <a:defRPr/>
            </a:pPr>
            <a:endParaRPr lang="en-US"/>
          </a:p>
        </p:txBody>
      </p:sp>
      <p:sp>
        <p:nvSpPr>
          <p:cNvPr id="3" name="Rectangle 4">
            <a:extLst>
              <a:ext uri="{FF2B5EF4-FFF2-40B4-BE49-F238E27FC236}">
                <a16:creationId xmlns:a16="http://schemas.microsoft.com/office/drawing/2014/main" id="{000A6F6E-1190-C44C-ACBD-6543BD48B367}"/>
              </a:ext>
            </a:extLst>
          </p:cNvPr>
          <p:cNvSpPr>
            <a:spLocks noGrp="1" noChangeArrowheads="1"/>
          </p:cNvSpPr>
          <p:nvPr>
            <p:ph type="ftr" idx="11"/>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33740022-0A9B-4941-A9B2-D56CB40C1647}"/>
              </a:ext>
            </a:extLst>
          </p:cNvPr>
          <p:cNvSpPr>
            <a:spLocks noGrp="1" noChangeArrowheads="1"/>
          </p:cNvSpPr>
          <p:nvPr>
            <p:ph type="sldNum" idx="12"/>
          </p:nvPr>
        </p:nvSpPr>
        <p:spPr>
          <a:ln/>
        </p:spPr>
        <p:txBody>
          <a:bodyPr/>
          <a:lstStyle>
            <a:lvl1pPr>
              <a:defRPr/>
            </a:lvl1pPr>
          </a:lstStyle>
          <a:p>
            <a:pPr>
              <a:defRPr/>
            </a:pPr>
            <a:fld id="{D3BA2DE2-6645-6044-B3A6-F0624AC80532}" type="slidenum">
              <a:rPr lang="en-GB" altLang="en-US"/>
              <a:pPr>
                <a:defRPr/>
              </a:pPr>
              <a:t>‹#›</a:t>
            </a:fld>
            <a:endParaRPr lang="en-GB" altLang="en-US"/>
          </a:p>
        </p:txBody>
      </p:sp>
    </p:spTree>
    <p:extLst>
      <p:ext uri="{BB962C8B-B14F-4D97-AF65-F5344CB8AC3E}">
        <p14:creationId xmlns:p14="http://schemas.microsoft.com/office/powerpoint/2010/main" val="3566848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0BA7A9B4-88ED-AE42-950F-5E0BD3DF5EB0}"/>
              </a:ext>
            </a:extLst>
          </p:cNvPr>
          <p:cNvSpPr>
            <a:spLocks noGrp="1" noChangeArrowheads="1"/>
          </p:cNvSpPr>
          <p:nvPr>
            <p:ph type="dt" idx="10"/>
          </p:nvPr>
        </p:nvSpPr>
        <p:spPr>
          <a:ln/>
        </p:spPr>
        <p:txBody>
          <a:bodyPr/>
          <a:lstStyle>
            <a:lvl1pPr>
              <a:defRPr/>
            </a:lvl1pPr>
          </a:lstStyle>
          <a:p>
            <a:pPr>
              <a:defRPr/>
            </a:pPr>
            <a:endParaRPr lang="en-US"/>
          </a:p>
        </p:txBody>
      </p:sp>
      <p:sp>
        <p:nvSpPr>
          <p:cNvPr id="6" name="Rectangle 4">
            <a:extLst>
              <a:ext uri="{FF2B5EF4-FFF2-40B4-BE49-F238E27FC236}">
                <a16:creationId xmlns:a16="http://schemas.microsoft.com/office/drawing/2014/main" id="{AC32328B-5D73-2546-9E7A-36089EEECA92}"/>
              </a:ext>
            </a:extLst>
          </p:cNvPr>
          <p:cNvSpPr>
            <a:spLocks noGrp="1" noChangeArrowheads="1"/>
          </p:cNvSpPr>
          <p:nvPr>
            <p:ph type="ftr" idx="11"/>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573E1F2D-5A96-954E-8E64-911193D9FD6C}"/>
              </a:ext>
            </a:extLst>
          </p:cNvPr>
          <p:cNvSpPr>
            <a:spLocks noGrp="1" noChangeArrowheads="1"/>
          </p:cNvSpPr>
          <p:nvPr>
            <p:ph type="sldNum" idx="12"/>
          </p:nvPr>
        </p:nvSpPr>
        <p:spPr>
          <a:ln/>
        </p:spPr>
        <p:txBody>
          <a:bodyPr/>
          <a:lstStyle>
            <a:lvl1pPr>
              <a:defRPr/>
            </a:lvl1pPr>
          </a:lstStyle>
          <a:p>
            <a:pPr>
              <a:defRPr/>
            </a:pPr>
            <a:fld id="{14EA4E5C-28A4-884D-A913-E9CEC21C3F69}" type="slidenum">
              <a:rPr lang="en-GB" altLang="en-US"/>
              <a:pPr>
                <a:defRPr/>
              </a:pPr>
              <a:t>‹#›</a:t>
            </a:fld>
            <a:endParaRPr lang="en-GB" altLang="en-US"/>
          </a:p>
        </p:txBody>
      </p:sp>
    </p:spTree>
    <p:extLst>
      <p:ext uri="{BB962C8B-B14F-4D97-AF65-F5344CB8AC3E}">
        <p14:creationId xmlns:p14="http://schemas.microsoft.com/office/powerpoint/2010/main" val="3227877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154E905E-C003-BA4E-A0F3-766898DF46E7}"/>
              </a:ext>
            </a:extLst>
          </p:cNvPr>
          <p:cNvSpPr>
            <a:spLocks noGrp="1" noChangeArrowheads="1"/>
          </p:cNvSpPr>
          <p:nvPr>
            <p:ph type="dt" idx="10"/>
          </p:nvPr>
        </p:nvSpPr>
        <p:spPr>
          <a:ln/>
        </p:spPr>
        <p:txBody>
          <a:bodyPr/>
          <a:lstStyle>
            <a:lvl1pPr>
              <a:defRPr/>
            </a:lvl1pPr>
          </a:lstStyle>
          <a:p>
            <a:pPr>
              <a:defRPr/>
            </a:pPr>
            <a:endParaRPr lang="en-US"/>
          </a:p>
        </p:txBody>
      </p:sp>
      <p:sp>
        <p:nvSpPr>
          <p:cNvPr id="6" name="Rectangle 4">
            <a:extLst>
              <a:ext uri="{FF2B5EF4-FFF2-40B4-BE49-F238E27FC236}">
                <a16:creationId xmlns:a16="http://schemas.microsoft.com/office/drawing/2014/main" id="{8C3E6310-49F4-B742-A225-E3D94A7DB70C}"/>
              </a:ext>
            </a:extLst>
          </p:cNvPr>
          <p:cNvSpPr>
            <a:spLocks noGrp="1" noChangeArrowheads="1"/>
          </p:cNvSpPr>
          <p:nvPr>
            <p:ph type="ftr" idx="11"/>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957B55C7-F912-CA41-9CAE-E166BD35EE6B}"/>
              </a:ext>
            </a:extLst>
          </p:cNvPr>
          <p:cNvSpPr>
            <a:spLocks noGrp="1" noChangeArrowheads="1"/>
          </p:cNvSpPr>
          <p:nvPr>
            <p:ph type="sldNum" idx="12"/>
          </p:nvPr>
        </p:nvSpPr>
        <p:spPr>
          <a:ln/>
        </p:spPr>
        <p:txBody>
          <a:bodyPr/>
          <a:lstStyle>
            <a:lvl1pPr>
              <a:defRPr/>
            </a:lvl1pPr>
          </a:lstStyle>
          <a:p>
            <a:pPr>
              <a:defRPr/>
            </a:pPr>
            <a:fld id="{7B15BDC2-2811-4643-B9ED-F052315228F9}" type="slidenum">
              <a:rPr lang="en-GB" altLang="en-US"/>
              <a:pPr>
                <a:defRPr/>
              </a:pPr>
              <a:t>‹#›</a:t>
            </a:fld>
            <a:endParaRPr lang="en-GB" altLang="en-US"/>
          </a:p>
        </p:txBody>
      </p:sp>
    </p:spTree>
    <p:extLst>
      <p:ext uri="{BB962C8B-B14F-4D97-AF65-F5344CB8AC3E}">
        <p14:creationId xmlns:p14="http://schemas.microsoft.com/office/powerpoint/2010/main" val="549378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FC00855A-2202-9F49-B575-299BDA9673CC}"/>
              </a:ext>
            </a:extLst>
          </p:cNvPr>
          <p:cNvSpPr>
            <a:spLocks noGrp="1" noChangeArrowheads="1"/>
          </p:cNvSpPr>
          <p:nvPr>
            <p:ph type="title"/>
          </p:nvPr>
        </p:nvSpPr>
        <p:spPr bwMode="auto">
          <a:xfrm>
            <a:off x="457200" y="128588"/>
            <a:ext cx="8228013"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1027" name="Rectangle 2">
            <a:extLst>
              <a:ext uri="{FF2B5EF4-FFF2-40B4-BE49-F238E27FC236}">
                <a16:creationId xmlns:a16="http://schemas.microsoft.com/office/drawing/2014/main" id="{1AA93755-0617-7F46-92BC-7BE4A7F197E4}"/>
              </a:ext>
            </a:extLst>
          </p:cNvPr>
          <p:cNvSpPr>
            <a:spLocks noGrp="1" noChangeArrowheads="1"/>
          </p:cNvSpPr>
          <p:nvPr>
            <p:ph type="body" idx="1"/>
          </p:nvPr>
        </p:nvSpPr>
        <p:spPr bwMode="auto">
          <a:xfrm>
            <a:off x="457200" y="1600200"/>
            <a:ext cx="822801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a:extLst>
              <a:ext uri="{FF2B5EF4-FFF2-40B4-BE49-F238E27FC236}">
                <a16:creationId xmlns:a16="http://schemas.microsoft.com/office/drawing/2014/main" id="{23B653F6-5B12-E84C-BC61-1394D18550A7}"/>
              </a:ext>
            </a:extLst>
          </p:cNvPr>
          <p:cNvSpPr>
            <a:spLocks noGrp="1" noChangeArrowheads="1"/>
          </p:cNvSpPr>
          <p:nvPr>
            <p:ph type="dt"/>
          </p:nvPr>
        </p:nvSpPr>
        <p:spPr bwMode="auto">
          <a:xfrm>
            <a:off x="457200" y="6245225"/>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eaLnBrk="1" hangingPunct="1">
              <a:lnSpc>
                <a:spcPct val="100000"/>
              </a:lnSpc>
              <a:buClr>
                <a:srgbClr val="000000"/>
              </a:buClr>
              <a:buSzPct val="100000"/>
              <a:buFont typeface="Arial" charset="0"/>
              <a:buNone/>
              <a:defRPr sz="1400">
                <a:solidFill>
                  <a:srgbClr val="000000"/>
                </a:solidFill>
                <a:latin typeface="Arial" charset="0"/>
                <a:ea typeface="ＭＳ Ｐゴシック" charset="0"/>
                <a:cs typeface="DejaVu Sans" charset="0"/>
              </a:defRPr>
            </a:lvl1pPr>
          </a:lstStyle>
          <a:p>
            <a:pPr>
              <a:defRPr/>
            </a:pPr>
            <a:endParaRPr lang="en-US"/>
          </a:p>
        </p:txBody>
      </p:sp>
      <p:sp>
        <p:nvSpPr>
          <p:cNvPr id="1028" name="Rectangle 4">
            <a:extLst>
              <a:ext uri="{FF2B5EF4-FFF2-40B4-BE49-F238E27FC236}">
                <a16:creationId xmlns:a16="http://schemas.microsoft.com/office/drawing/2014/main" id="{209EC1C2-0BA4-914B-A3A3-F4683256E1D8}"/>
              </a:ext>
            </a:extLst>
          </p:cNvPr>
          <p:cNvSpPr>
            <a:spLocks noGrp="1" noChangeArrowheads="1"/>
          </p:cNvSpPr>
          <p:nvPr>
            <p:ph type="ftr"/>
          </p:nvPr>
        </p:nvSpPr>
        <p:spPr bwMode="auto">
          <a:xfrm>
            <a:off x="3124200" y="6245225"/>
            <a:ext cx="2894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ctr" eaLnBrk="1" hangingPunct="1">
              <a:lnSpc>
                <a:spcPct val="100000"/>
              </a:lnSpc>
              <a:buClr>
                <a:srgbClr val="000000"/>
              </a:buClr>
              <a:buSzPct val="100000"/>
              <a:buFont typeface="Arial" charset="0"/>
              <a:buNone/>
              <a:defRPr sz="1400">
                <a:solidFill>
                  <a:srgbClr val="000000"/>
                </a:solidFill>
                <a:latin typeface="Arial" charset="0"/>
                <a:ea typeface="ＭＳ Ｐゴシック" charset="0"/>
                <a:cs typeface="DejaVu Sans" charset="0"/>
              </a:defRPr>
            </a:lvl1pPr>
          </a:lstStyle>
          <a:p>
            <a:pPr>
              <a:defRPr/>
            </a:pPr>
            <a:endParaRPr lang="en-US"/>
          </a:p>
        </p:txBody>
      </p:sp>
      <p:sp>
        <p:nvSpPr>
          <p:cNvPr id="1029" name="Rectangle 5">
            <a:extLst>
              <a:ext uri="{FF2B5EF4-FFF2-40B4-BE49-F238E27FC236}">
                <a16:creationId xmlns:a16="http://schemas.microsoft.com/office/drawing/2014/main" id="{8EF50BD8-E077-C343-AE87-27580AE7298D}"/>
              </a:ext>
            </a:extLst>
          </p:cNvPr>
          <p:cNvSpPr>
            <a:spLocks noGrp="1" noChangeArrowheads="1"/>
          </p:cNvSpPr>
          <p:nvPr>
            <p:ph type="sldNum"/>
          </p:nvPr>
        </p:nvSpPr>
        <p:spPr bwMode="auto">
          <a:xfrm>
            <a:off x="6553200" y="6245225"/>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eaLnBrk="1" hangingPunct="1">
              <a:lnSpc>
                <a:spcPct val="100000"/>
              </a:lnSpc>
              <a:buClr>
                <a:srgbClr val="000000"/>
              </a:buClr>
              <a:buSzPct val="100000"/>
              <a:buFont typeface="Arial" charset="0"/>
              <a:buNone/>
              <a:defRPr sz="1400">
                <a:solidFill>
                  <a:srgbClr val="000000"/>
                </a:solidFill>
                <a:latin typeface="Arial" charset="0"/>
                <a:ea typeface="ＭＳ Ｐゴシック" charset="-128"/>
              </a:defRPr>
            </a:lvl1pPr>
          </a:lstStyle>
          <a:p>
            <a:pPr>
              <a:defRPr/>
            </a:pPr>
            <a:fld id="{658D0BD7-B489-7C44-B9FF-C261A4D47724}"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0" fontAlgn="base" hangingPunct="0">
        <a:lnSpc>
          <a:spcPct val="97000"/>
        </a:lnSpc>
        <a:spcBef>
          <a:spcPct val="0"/>
        </a:spcBef>
        <a:spcAft>
          <a:spcPct val="0"/>
        </a:spcAft>
        <a:buClr>
          <a:srgbClr val="000000"/>
        </a:buClr>
        <a:buSzPct val="100000"/>
        <a:buFont typeface="Arial" panose="020B0604020202020204" pitchFamily="34" charset="0"/>
        <a:defRPr sz="4400">
          <a:solidFill>
            <a:srgbClr val="000000"/>
          </a:solidFill>
          <a:latin typeface="+mj-lt"/>
          <a:ea typeface="ＭＳ Ｐゴシック" charset="0"/>
          <a:cs typeface="+mj-cs"/>
        </a:defRPr>
      </a:lvl1pPr>
      <a:lvl2pPr algn="ctr" defTabSz="457200" rtl="0" eaLnBrk="0" fontAlgn="base" hangingPunct="0">
        <a:lnSpc>
          <a:spcPct val="97000"/>
        </a:lnSpc>
        <a:spcBef>
          <a:spcPct val="0"/>
        </a:spcBef>
        <a:spcAft>
          <a:spcPct val="0"/>
        </a:spcAft>
        <a:buClr>
          <a:srgbClr val="000000"/>
        </a:buClr>
        <a:buSzPct val="100000"/>
        <a:buFont typeface="Arial" panose="020B0604020202020204" pitchFamily="34" charset="0"/>
        <a:defRPr sz="4400">
          <a:solidFill>
            <a:srgbClr val="000000"/>
          </a:solidFill>
          <a:latin typeface="Arial" pitchFamily="-65" charset="0"/>
          <a:ea typeface="ＭＳ Ｐゴシック" charset="0"/>
          <a:cs typeface="DejaVu Sans" charset="0"/>
        </a:defRPr>
      </a:lvl2pPr>
      <a:lvl3pPr algn="ctr" defTabSz="457200" rtl="0" eaLnBrk="0" fontAlgn="base" hangingPunct="0">
        <a:lnSpc>
          <a:spcPct val="97000"/>
        </a:lnSpc>
        <a:spcBef>
          <a:spcPct val="0"/>
        </a:spcBef>
        <a:spcAft>
          <a:spcPct val="0"/>
        </a:spcAft>
        <a:buClr>
          <a:srgbClr val="000000"/>
        </a:buClr>
        <a:buSzPct val="100000"/>
        <a:buFont typeface="Arial" panose="020B0604020202020204" pitchFamily="34" charset="0"/>
        <a:defRPr sz="4400">
          <a:solidFill>
            <a:srgbClr val="000000"/>
          </a:solidFill>
          <a:latin typeface="Arial" pitchFamily="-65" charset="0"/>
          <a:ea typeface="ＭＳ Ｐゴシック" charset="0"/>
          <a:cs typeface="DejaVu Sans" charset="0"/>
        </a:defRPr>
      </a:lvl3pPr>
      <a:lvl4pPr algn="ctr" defTabSz="457200" rtl="0" eaLnBrk="0" fontAlgn="base" hangingPunct="0">
        <a:lnSpc>
          <a:spcPct val="97000"/>
        </a:lnSpc>
        <a:spcBef>
          <a:spcPct val="0"/>
        </a:spcBef>
        <a:spcAft>
          <a:spcPct val="0"/>
        </a:spcAft>
        <a:buClr>
          <a:srgbClr val="000000"/>
        </a:buClr>
        <a:buSzPct val="100000"/>
        <a:buFont typeface="Arial" panose="020B0604020202020204" pitchFamily="34" charset="0"/>
        <a:defRPr sz="4400">
          <a:solidFill>
            <a:srgbClr val="000000"/>
          </a:solidFill>
          <a:latin typeface="Arial" pitchFamily="-65" charset="0"/>
          <a:ea typeface="ＭＳ Ｐゴシック" charset="0"/>
          <a:cs typeface="DejaVu Sans" charset="0"/>
        </a:defRPr>
      </a:lvl4pPr>
      <a:lvl5pPr algn="ctr" defTabSz="457200" rtl="0" eaLnBrk="0" fontAlgn="base" hangingPunct="0">
        <a:lnSpc>
          <a:spcPct val="97000"/>
        </a:lnSpc>
        <a:spcBef>
          <a:spcPct val="0"/>
        </a:spcBef>
        <a:spcAft>
          <a:spcPct val="0"/>
        </a:spcAft>
        <a:buClr>
          <a:srgbClr val="000000"/>
        </a:buClr>
        <a:buSzPct val="100000"/>
        <a:buFont typeface="Arial" panose="020B0604020202020204" pitchFamily="34" charset="0"/>
        <a:defRPr sz="4400">
          <a:solidFill>
            <a:srgbClr val="000000"/>
          </a:solidFill>
          <a:latin typeface="Arial" pitchFamily="-65" charset="0"/>
          <a:ea typeface="ＭＳ Ｐゴシック" charset="0"/>
          <a:cs typeface="DejaVu Sans" charset="0"/>
        </a:defRPr>
      </a:lvl5pPr>
      <a:lvl6pPr marL="457200" algn="ctr" defTabSz="457200" rtl="0" fontAlgn="base">
        <a:lnSpc>
          <a:spcPct val="97000"/>
        </a:lnSpc>
        <a:spcBef>
          <a:spcPct val="0"/>
        </a:spcBef>
        <a:spcAft>
          <a:spcPct val="0"/>
        </a:spcAft>
        <a:buClr>
          <a:srgbClr val="000000"/>
        </a:buClr>
        <a:buSzPct val="100000"/>
        <a:buFont typeface="Arial" pitchFamily="-65" charset="0"/>
        <a:defRPr sz="4400">
          <a:solidFill>
            <a:srgbClr val="000000"/>
          </a:solidFill>
          <a:latin typeface="Arial" pitchFamily="-65" charset="0"/>
          <a:ea typeface="DejaVu Sans" charset="0"/>
          <a:cs typeface="DejaVu Sans" charset="0"/>
        </a:defRPr>
      </a:lvl6pPr>
      <a:lvl7pPr marL="914400" algn="ctr" defTabSz="457200" rtl="0" fontAlgn="base">
        <a:lnSpc>
          <a:spcPct val="97000"/>
        </a:lnSpc>
        <a:spcBef>
          <a:spcPct val="0"/>
        </a:spcBef>
        <a:spcAft>
          <a:spcPct val="0"/>
        </a:spcAft>
        <a:buClr>
          <a:srgbClr val="000000"/>
        </a:buClr>
        <a:buSzPct val="100000"/>
        <a:buFont typeface="Arial" pitchFamily="-65" charset="0"/>
        <a:defRPr sz="4400">
          <a:solidFill>
            <a:srgbClr val="000000"/>
          </a:solidFill>
          <a:latin typeface="Arial" pitchFamily="-65" charset="0"/>
          <a:ea typeface="DejaVu Sans" charset="0"/>
          <a:cs typeface="DejaVu Sans" charset="0"/>
        </a:defRPr>
      </a:lvl7pPr>
      <a:lvl8pPr marL="1371600" algn="ctr" defTabSz="457200" rtl="0" fontAlgn="base">
        <a:lnSpc>
          <a:spcPct val="97000"/>
        </a:lnSpc>
        <a:spcBef>
          <a:spcPct val="0"/>
        </a:spcBef>
        <a:spcAft>
          <a:spcPct val="0"/>
        </a:spcAft>
        <a:buClr>
          <a:srgbClr val="000000"/>
        </a:buClr>
        <a:buSzPct val="100000"/>
        <a:buFont typeface="Arial" pitchFamily="-65" charset="0"/>
        <a:defRPr sz="4400">
          <a:solidFill>
            <a:srgbClr val="000000"/>
          </a:solidFill>
          <a:latin typeface="Arial" pitchFamily="-65" charset="0"/>
          <a:ea typeface="DejaVu Sans" charset="0"/>
          <a:cs typeface="DejaVu Sans" charset="0"/>
        </a:defRPr>
      </a:lvl8pPr>
      <a:lvl9pPr marL="1828800" algn="ctr" defTabSz="457200" rtl="0" fontAlgn="base">
        <a:lnSpc>
          <a:spcPct val="97000"/>
        </a:lnSpc>
        <a:spcBef>
          <a:spcPct val="0"/>
        </a:spcBef>
        <a:spcAft>
          <a:spcPct val="0"/>
        </a:spcAft>
        <a:buClr>
          <a:srgbClr val="000000"/>
        </a:buClr>
        <a:buSzPct val="100000"/>
        <a:buFont typeface="Arial" pitchFamily="-65" charset="0"/>
        <a:defRPr sz="4400">
          <a:solidFill>
            <a:srgbClr val="000000"/>
          </a:solidFill>
          <a:latin typeface="Arial" pitchFamily="-65" charset="0"/>
          <a:ea typeface="DejaVu Sans" charset="0"/>
          <a:cs typeface="DejaVu Sans" charset="0"/>
        </a:defRPr>
      </a:lvl9pPr>
    </p:titleStyle>
    <p:bodyStyle>
      <a:lvl1pPr marL="341313" indent="-341313" algn="l" defTabSz="457200" rtl="0" eaLnBrk="0" fontAlgn="base" hangingPunct="0">
        <a:lnSpc>
          <a:spcPct val="97000"/>
        </a:lnSpc>
        <a:spcBef>
          <a:spcPts val="800"/>
        </a:spcBef>
        <a:spcAft>
          <a:spcPct val="0"/>
        </a:spcAft>
        <a:buClr>
          <a:srgbClr val="000000"/>
        </a:buClr>
        <a:buSzPct val="100000"/>
        <a:buFont typeface="Arial" panose="020B0604020202020204" pitchFamily="34" charset="0"/>
        <a:buChar char="•"/>
        <a:defRPr sz="3200">
          <a:solidFill>
            <a:srgbClr val="000000"/>
          </a:solidFill>
          <a:latin typeface="+mn-lt"/>
          <a:ea typeface="ＭＳ Ｐゴシック" charset="0"/>
          <a:cs typeface="+mn-cs"/>
        </a:defRPr>
      </a:lvl1pPr>
      <a:lvl2pPr marL="741363" indent="-284163" algn="l" defTabSz="457200" rtl="0" eaLnBrk="0" fontAlgn="base" hangingPunct="0">
        <a:lnSpc>
          <a:spcPct val="97000"/>
        </a:lnSpc>
        <a:spcBef>
          <a:spcPts val="700"/>
        </a:spcBef>
        <a:spcAft>
          <a:spcPct val="0"/>
        </a:spcAft>
        <a:buClr>
          <a:srgbClr val="000000"/>
        </a:buClr>
        <a:buSzPct val="100000"/>
        <a:buFont typeface="Arial" panose="020B0604020202020204" pitchFamily="34" charset="0"/>
        <a:buChar char="–"/>
        <a:defRPr sz="2800">
          <a:solidFill>
            <a:srgbClr val="000000"/>
          </a:solidFill>
          <a:latin typeface="+mn-lt"/>
          <a:ea typeface="+mn-ea"/>
          <a:cs typeface="+mn-cs"/>
        </a:defRPr>
      </a:lvl2pPr>
      <a:lvl3pPr marL="1143000" indent="-228600" algn="l" defTabSz="457200" rtl="0" eaLnBrk="0" fontAlgn="base" hangingPunct="0">
        <a:lnSpc>
          <a:spcPct val="97000"/>
        </a:lnSpc>
        <a:spcBef>
          <a:spcPts val="600"/>
        </a:spcBef>
        <a:spcAft>
          <a:spcPct val="0"/>
        </a:spcAft>
        <a:buClr>
          <a:srgbClr val="000000"/>
        </a:buClr>
        <a:buSzPct val="100000"/>
        <a:buFont typeface="Arial" panose="020B0604020202020204" pitchFamily="34" charset="0"/>
        <a:buChar char="•"/>
        <a:defRPr sz="2400">
          <a:solidFill>
            <a:srgbClr val="000000"/>
          </a:solidFill>
          <a:latin typeface="+mn-lt"/>
          <a:ea typeface="+mn-ea"/>
          <a:cs typeface="+mn-cs"/>
        </a:defRPr>
      </a:lvl3pPr>
      <a:lvl4pPr marL="1600200" indent="-228600" algn="l" defTabSz="457200" rtl="0" eaLnBrk="0" fontAlgn="base" hangingPunct="0">
        <a:lnSpc>
          <a:spcPct val="97000"/>
        </a:lnSpc>
        <a:spcBef>
          <a:spcPts val="500"/>
        </a:spcBef>
        <a:spcAft>
          <a:spcPct val="0"/>
        </a:spcAft>
        <a:buClr>
          <a:srgbClr val="000000"/>
        </a:buClr>
        <a:buSzPct val="100000"/>
        <a:buFont typeface="Arial" panose="020B0604020202020204" pitchFamily="34" charset="0"/>
        <a:buChar char="–"/>
        <a:defRPr sz="2000">
          <a:solidFill>
            <a:srgbClr val="000000"/>
          </a:solidFill>
          <a:latin typeface="+mn-lt"/>
          <a:ea typeface="+mn-ea"/>
          <a:cs typeface="+mn-cs"/>
        </a:defRPr>
      </a:lvl4pPr>
      <a:lvl5pPr marL="2057400" indent="-228600" algn="l" defTabSz="457200" rtl="0" eaLnBrk="0" fontAlgn="base" hangingPunct="0">
        <a:lnSpc>
          <a:spcPct val="97000"/>
        </a:lnSpc>
        <a:spcBef>
          <a:spcPts val="500"/>
        </a:spcBef>
        <a:spcAft>
          <a:spcPct val="0"/>
        </a:spcAft>
        <a:buClr>
          <a:srgbClr val="000000"/>
        </a:buClr>
        <a:buSzPct val="100000"/>
        <a:buFont typeface="Arial" panose="020B0604020202020204" pitchFamily="34" charset="0"/>
        <a:buChar char="»"/>
        <a:defRPr sz="2000">
          <a:solidFill>
            <a:srgbClr val="000000"/>
          </a:solidFill>
          <a:latin typeface="+mn-lt"/>
          <a:ea typeface="+mn-ea"/>
          <a:cs typeface="+mn-cs"/>
        </a:defRPr>
      </a:lvl5pPr>
      <a:lvl6pPr marL="2514600" indent="-228600" algn="l" defTabSz="457200" rtl="0" fontAlgn="base">
        <a:lnSpc>
          <a:spcPct val="97000"/>
        </a:lnSpc>
        <a:spcBef>
          <a:spcPts val="500"/>
        </a:spcBef>
        <a:spcAft>
          <a:spcPct val="0"/>
        </a:spcAft>
        <a:buClr>
          <a:srgbClr val="000000"/>
        </a:buClr>
        <a:buSzPct val="100000"/>
        <a:buFont typeface="Arial" pitchFamily="-65" charset="0"/>
        <a:buChar char="»"/>
        <a:defRPr sz="2000">
          <a:solidFill>
            <a:srgbClr val="000000"/>
          </a:solidFill>
          <a:latin typeface="+mn-lt"/>
          <a:ea typeface="+mn-ea"/>
          <a:cs typeface="+mn-cs"/>
        </a:defRPr>
      </a:lvl6pPr>
      <a:lvl7pPr marL="2971800" indent="-228600" algn="l" defTabSz="457200" rtl="0" fontAlgn="base">
        <a:lnSpc>
          <a:spcPct val="97000"/>
        </a:lnSpc>
        <a:spcBef>
          <a:spcPts val="500"/>
        </a:spcBef>
        <a:spcAft>
          <a:spcPct val="0"/>
        </a:spcAft>
        <a:buClr>
          <a:srgbClr val="000000"/>
        </a:buClr>
        <a:buSzPct val="100000"/>
        <a:buFont typeface="Arial" pitchFamily="-65" charset="0"/>
        <a:buChar char="»"/>
        <a:defRPr sz="2000">
          <a:solidFill>
            <a:srgbClr val="000000"/>
          </a:solidFill>
          <a:latin typeface="+mn-lt"/>
          <a:ea typeface="+mn-ea"/>
          <a:cs typeface="+mn-cs"/>
        </a:defRPr>
      </a:lvl7pPr>
      <a:lvl8pPr marL="3429000" indent="-228600" algn="l" defTabSz="457200" rtl="0" fontAlgn="base">
        <a:lnSpc>
          <a:spcPct val="97000"/>
        </a:lnSpc>
        <a:spcBef>
          <a:spcPts val="500"/>
        </a:spcBef>
        <a:spcAft>
          <a:spcPct val="0"/>
        </a:spcAft>
        <a:buClr>
          <a:srgbClr val="000000"/>
        </a:buClr>
        <a:buSzPct val="100000"/>
        <a:buFont typeface="Arial" pitchFamily="-65" charset="0"/>
        <a:buChar char="»"/>
        <a:defRPr sz="2000">
          <a:solidFill>
            <a:srgbClr val="000000"/>
          </a:solidFill>
          <a:latin typeface="+mn-lt"/>
          <a:ea typeface="+mn-ea"/>
          <a:cs typeface="+mn-cs"/>
        </a:defRPr>
      </a:lvl8pPr>
      <a:lvl9pPr marL="3886200" indent="-228600" algn="l" defTabSz="457200" rtl="0" fontAlgn="base">
        <a:lnSpc>
          <a:spcPct val="97000"/>
        </a:lnSpc>
        <a:spcBef>
          <a:spcPts val="500"/>
        </a:spcBef>
        <a:spcAft>
          <a:spcPct val="0"/>
        </a:spcAft>
        <a:buClr>
          <a:srgbClr val="000000"/>
        </a:buClr>
        <a:buSzPct val="100000"/>
        <a:buFont typeface="Arial" pitchFamily="-65" charset="0"/>
        <a:buChar char="»"/>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www.litcharts.com/lit/king-lear/symbols/the-stars-heavens-and-the-god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shakespeareflix.net/2015/09/seven-times-that-shakespeare-refers-to.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youtube.com/watch?v=TLemT1BiEro"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pulterproject.northwestern.edu/curations/c1-eclipse-literature.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hyperlink" Target="https://en.wikipedia.org/wiki/The_Fur_Country"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en.wikipedia.org/wiki/King_Solomon's_Min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bustle.com/p/7-eclipses-in-literature-to-help-you-prepare-for-this-rare-astrological-event-77038"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www.bustle.com/p/7-eclipses-in-literature-to-help-you-prepare-for-this-rare-astrological-event-77038"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www.bustle.com/p/7-eclipses-in-literature-to-help-you-prepare-for-this-rar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finzisong.com/at_a_lunar_eclipse.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hyperlink" Target="https://www.youtube.com/watch?v=rA-m0FBljik"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en.wikipedia.org/wiki/Solar_eclipses_in_fiction" TargetMode="Externa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https://www.bustle.com/p/7-eclipses-in-literature-to-help-you-prepare-for-this-rare-astrological-event-77038"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hyperlink" Target="https://www.bustle.com/p/7-eclipses-in-literature-to-help-you-prepare-for-this-rare-astrological-event-77038"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en.wikipedia.org/wiki/A_Fall_of_Moondus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pulterproject.northwestern.edu/curations/c1-eclipse-literature.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www.theatlantic.com/science/archive/2017/08/annie-dillards-total-eclipse/536148/"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https://en.wikipedia.org/wiki/Solar_eclipses_in_fic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spacedaily.com/reports/Ancient_Eclipses_In_China_999.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www.bustle.com/p/7-eclipses-in-literature-to-help-you-prepare-for-this-rare-astrological-event-77038" TargetMode="Externa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31.xml.rels><?xml version="1.0" encoding="UTF-8" standalone="yes"?>
<Relationships xmlns="http://schemas.openxmlformats.org/package/2006/relationships"><Relationship Id="rId3" Type="http://schemas.openxmlformats.org/officeDocument/2006/relationships/hyperlink" Target="https://frasesmaspoemas.com/el-eclipse-de-augusto-monterroso-cuento/" TargetMode="External"/><Relationship Id="rId2" Type="http://schemas.openxmlformats.org/officeDocument/2006/relationships/hyperlink" Target="https://en.wikipedia.org/wiki/Solar_eclipses_in_fiction" TargetMode="Externa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en.wikipedia.org/wiki/Illegal_Alien_(Sawyer_nove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en.wikipedia.org/wiki/Sunwing_(nove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Every_Soul_a_Star" TargetMode="External"/><Relationship Id="rId2" Type="http://schemas.openxmlformats.org/officeDocument/2006/relationships/hyperlink" Target="https://www.goodreads.com/book/show/3223761-every-soul-a-star" TargetMode="Externa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The_Strain" TargetMode="External"/><Relationship Id="rId2" Type="http://schemas.openxmlformats.org/officeDocument/2006/relationships/hyperlink" Target="https://www.bustle.com/p/7-eclipses-in-literature-to-help-you-prepare-for-this-rare-astrological-event-77038"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hyperlink" Target="https://www.goodreads.com/book/show/13648997-trade-winds-to-meluhha" TargetMode="External"/><Relationship Id="rId2" Type="http://schemas.openxmlformats.org/officeDocument/2006/relationships/hyperlink" Target="https://en.wikipedia.org/wiki/Solar_eclipses_in_fiction" TargetMode="External"/><Relationship Id="rId1" Type="http://schemas.openxmlformats.org/officeDocument/2006/relationships/slideLayout" Target="../slideLayouts/slideLayout2.xml"/><Relationship Id="rId5" Type="http://schemas.openxmlformats.org/officeDocument/2006/relationships/hyperlink" Target="https://thinkerviews.com/interviews/an-interview-with-mr-vasant-dave-author-of-trade-winds-of-meluhha/" TargetMode="Externa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amazon.com/Exeligmos-David-Dickinson-ebook/dp/B00JH79DZU/ref=asap_bc?ie=UTF8"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goodreads.com/book/show/23848327-jade-dragon-mountain"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bustle.com/p/7-eclipses-in-literature-to-help-you-prepare-for-this-rare-astrological-event-77038"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s://en.wikipedia.org/wiki/The_Cloud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VgcvnQQNzQ4" TargetMode="External"/><Relationship Id="rId2" Type="http://schemas.openxmlformats.org/officeDocument/2006/relationships/hyperlink" Target="https://www.smithsonianmag.com/science-nature/how-scientists-identified-oldest-known-solar-eclipse-bible-18096713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solidFill>
            <a:srgbClr val="FFFF00"/>
          </a:solidFill>
        </p:spPr>
        <p:txBody>
          <a:bodyPr/>
          <a:lstStyle/>
          <a:p>
            <a:r>
              <a:rPr lang="en-US" dirty="0"/>
              <a:t>Ancient texts, including Bible</a:t>
            </a:r>
          </a:p>
          <a:p>
            <a:r>
              <a:rPr lang="en-US" dirty="0"/>
              <a:t>Shakespeare</a:t>
            </a:r>
          </a:p>
          <a:p>
            <a:r>
              <a:rPr lang="en-US" dirty="0"/>
              <a:t>Poetry: bad omens; unique light</a:t>
            </a:r>
          </a:p>
          <a:p>
            <a:r>
              <a:rPr lang="en-US" dirty="0"/>
              <a:t>Late 19</a:t>
            </a:r>
            <a:r>
              <a:rPr lang="en-US" baseline="30000" dirty="0"/>
              <a:t>th</a:t>
            </a:r>
            <a:r>
              <a:rPr lang="en-US" dirty="0"/>
              <a:t> cent.: science fiction, lost worlds, time travel</a:t>
            </a:r>
          </a:p>
          <a:p>
            <a:r>
              <a:rPr lang="en-US" dirty="0"/>
              <a:t>20</a:t>
            </a:r>
            <a:r>
              <a:rPr lang="en-US" baseline="30000" dirty="0"/>
              <a:t>th</a:t>
            </a:r>
            <a:r>
              <a:rPr lang="en-US" dirty="0"/>
              <a:t>–21</a:t>
            </a:r>
            <a:r>
              <a:rPr lang="en-US" baseline="30000" dirty="0"/>
              <a:t>st</a:t>
            </a:r>
            <a:r>
              <a:rPr lang="en-US" dirty="0"/>
              <a:t> cent.: science fiction, children’s books, fantasy, horror</a:t>
            </a:r>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128588"/>
            <a:ext cx="8685213" cy="1471612"/>
          </a:xfrm>
          <a:solidFill>
            <a:srgbClr val="FF0000"/>
          </a:solidFill>
        </p:spPr>
        <p:txBody>
          <a:bodyPr/>
          <a:lstStyle/>
          <a:p>
            <a:r>
              <a:rPr lang="en-US" sz="3200" b="1" dirty="0" err="1"/>
              <a:t>Lec</a:t>
            </a:r>
            <a:r>
              <a:rPr lang="en-US" sz="3200" b="1" dirty="0"/>
              <a:t> 10: A Sampling of  Eclipses in Literature</a:t>
            </a:r>
          </a:p>
        </p:txBody>
      </p:sp>
      <p:sp>
        <p:nvSpPr>
          <p:cNvPr id="3" name="TextBox 2">
            <a:extLst>
              <a:ext uri="{FF2B5EF4-FFF2-40B4-BE49-F238E27FC236}">
                <a16:creationId xmlns:a16="http://schemas.microsoft.com/office/drawing/2014/main" id="{3FC7E78A-6780-474D-B7E6-428FE90BF94E}"/>
              </a:ext>
            </a:extLst>
          </p:cNvPr>
          <p:cNvSpPr txBox="1"/>
          <p:nvPr/>
        </p:nvSpPr>
        <p:spPr>
          <a:xfrm>
            <a:off x="0" y="90488"/>
            <a:ext cx="38100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spTree>
    <p:extLst>
      <p:ext uri="{BB962C8B-B14F-4D97-AF65-F5344CB8AC3E}">
        <p14:creationId xmlns:p14="http://schemas.microsoft.com/office/powerpoint/2010/main" val="2497568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279400" y="1174641"/>
            <a:ext cx="8839200" cy="5448300"/>
          </a:xfrm>
          <a:solidFill>
            <a:srgbClr val="FFFF00"/>
          </a:solidFill>
        </p:spPr>
        <p:txBody>
          <a:bodyPr/>
          <a:lstStyle/>
          <a:p>
            <a:r>
              <a:rPr lang="en-US" sz="2800" b="1" dirty="0">
                <a:solidFill>
                  <a:srgbClr val="0070C0"/>
                </a:solidFill>
              </a:rPr>
              <a:t>Act I, Scene 2: </a:t>
            </a:r>
            <a:r>
              <a:rPr lang="en-US" dirty="0"/>
              <a:t>'Gloucester attributes the chaos in Lear's court ... to " </a:t>
            </a:r>
            <a:r>
              <a:rPr lang="en-US" i="1" dirty="0">
                <a:solidFill>
                  <a:srgbClr val="0070C0"/>
                </a:solidFill>
              </a:rPr>
              <a:t>"these late eclipses of the sun and moon"</a:t>
            </a:r>
            <a:r>
              <a:rPr lang="en-US" i="1" dirty="0"/>
              <a:t> </a:t>
            </a:r>
            <a:r>
              <a:rPr lang="en-US" dirty="0"/>
              <a:t>(1.2.109). Edmund then mockingly takes up the theme of </a:t>
            </a:r>
            <a:r>
              <a:rPr lang="en-US" i="1" dirty="0"/>
              <a:t>"what should follow these eclipses”’ </a:t>
            </a:r>
            <a:r>
              <a:rPr lang="en-US" dirty="0"/>
              <a:t>(1.2.148)</a:t>
            </a:r>
          </a:p>
          <a:p>
            <a:r>
              <a:rPr lang="en-US" dirty="0">
                <a:solidFill>
                  <a:srgbClr val="002060"/>
                </a:solidFill>
                <a:hlinkClick r:id="rId2">
                  <a:extLst>
                    <a:ext uri="{A12FA001-AC4F-418D-AE19-62706E023703}">
                      <ahyp:hlinkClr xmlns:ahyp="http://schemas.microsoft.com/office/drawing/2018/hyperlinkcolor" val="tx"/>
                    </a:ext>
                  </a:extLst>
                </a:hlinkClick>
              </a:rPr>
              <a:t>LINK</a:t>
            </a:r>
            <a:endParaRPr lang="en-US" dirty="0">
              <a:solidFill>
                <a:srgbClr val="002060"/>
              </a:solidFill>
            </a:endParaRPr>
          </a:p>
          <a:p>
            <a:r>
              <a:rPr lang="en-US" b="1" dirty="0">
                <a:solidFill>
                  <a:srgbClr val="0070C0"/>
                </a:solidFill>
              </a:rPr>
              <a:t>Richard II, Act 2, scene 4,</a:t>
            </a:r>
            <a:r>
              <a:rPr lang="en-US" dirty="0"/>
              <a:t> </a:t>
            </a:r>
            <a:r>
              <a:rPr lang="en-US" i="1" dirty="0">
                <a:solidFill>
                  <a:srgbClr val="0070C0"/>
                </a:solidFill>
              </a:rPr>
              <a:t>"The pale-faced moon looks bloody on the Earth, And lean-looked prophets whisper fearful change;” ... "These signs forerun the death or fall of kings."  </a:t>
            </a:r>
          </a:p>
          <a:p>
            <a:endParaRPr lang="en-US" dirty="0"/>
          </a:p>
          <a:p>
            <a:endParaRPr lang="en-US" sz="2800"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1084152"/>
          </a:xfrm>
          <a:solidFill>
            <a:srgbClr val="FF0000"/>
          </a:solidFill>
        </p:spPr>
        <p:txBody>
          <a:bodyPr/>
          <a:lstStyle/>
          <a:p>
            <a:r>
              <a:rPr lang="en-US" sz="3600" b="1" dirty="0"/>
              <a:t>1603-06 </a:t>
            </a:r>
            <a:r>
              <a:rPr lang="en-US" sz="3600" b="1" i="1" dirty="0"/>
              <a:t>King Lear</a:t>
            </a:r>
            <a:r>
              <a:rPr lang="en-US" sz="3600" b="1" dirty="0"/>
              <a:t>; c 1606 </a:t>
            </a:r>
            <a:r>
              <a:rPr lang="en-US" sz="3600" b="1" i="1" dirty="0"/>
              <a:t>Richard II</a:t>
            </a:r>
          </a:p>
        </p:txBody>
      </p:sp>
      <p:sp>
        <p:nvSpPr>
          <p:cNvPr id="3" name="TextBox 2">
            <a:extLst>
              <a:ext uri="{FF2B5EF4-FFF2-40B4-BE49-F238E27FC236}">
                <a16:creationId xmlns:a16="http://schemas.microsoft.com/office/drawing/2014/main" id="{3FC7E78A-6780-474D-B7E6-428FE90BF94E}"/>
              </a:ext>
            </a:extLst>
          </p:cNvPr>
          <p:cNvSpPr txBox="1"/>
          <p:nvPr/>
        </p:nvSpPr>
        <p:spPr>
          <a:xfrm>
            <a:off x="0" y="90489"/>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spTree>
    <p:extLst>
      <p:ext uri="{BB962C8B-B14F-4D97-AF65-F5344CB8AC3E}">
        <p14:creationId xmlns:p14="http://schemas.microsoft.com/office/powerpoint/2010/main" val="733731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279400" y="1174641"/>
            <a:ext cx="8839200" cy="5448300"/>
          </a:xfrm>
          <a:solidFill>
            <a:srgbClr val="FFFF00"/>
          </a:solidFill>
        </p:spPr>
        <p:txBody>
          <a:bodyPr/>
          <a:lstStyle/>
          <a:p>
            <a:r>
              <a:rPr lang="en-US" sz="2800" b="1" dirty="0">
                <a:solidFill>
                  <a:srgbClr val="0070C0"/>
                </a:solidFill>
              </a:rPr>
              <a:t>Hamlet, Scene I: </a:t>
            </a:r>
            <a:r>
              <a:rPr lang="en-US" sz="2800" dirty="0"/>
              <a:t>'speculating about the Ghost, Horatio describes the portents that presaged the fall of Julius Caesar, one of which was a lunar eclipse: </a:t>
            </a:r>
            <a:r>
              <a:rPr lang="en-US" sz="2800" i="1" dirty="0">
                <a:solidFill>
                  <a:srgbClr val="0070C0"/>
                </a:solidFill>
              </a:rPr>
              <a:t>"the moist star / Upon whose influence Neptune's empire stands / Was sick almost to doomsday with eclipse" </a:t>
            </a:r>
            <a:r>
              <a:rPr lang="en-US" sz="2800" dirty="0"/>
              <a:t>(106.11-13).’ – Robert V. O’Brien </a:t>
            </a:r>
            <a:r>
              <a:rPr lang="en-US" sz="2800" dirty="0">
                <a:solidFill>
                  <a:srgbClr val="002060"/>
                </a:solidFill>
                <a:hlinkClick r:id="rId2">
                  <a:extLst>
                    <a:ext uri="{A12FA001-AC4F-418D-AE19-62706E023703}">
                      <ahyp:hlinkClr xmlns:ahyp="http://schemas.microsoft.com/office/drawing/2018/hyperlinkcolor" val="tx"/>
                    </a:ext>
                  </a:extLst>
                </a:hlinkClick>
              </a:rPr>
              <a:t>LINK</a:t>
            </a:r>
            <a:endParaRPr lang="en-US" sz="2800" dirty="0">
              <a:solidFill>
                <a:srgbClr val="002060"/>
              </a:solidFill>
            </a:endParaRPr>
          </a:p>
          <a:p>
            <a:endParaRPr lang="en-US" sz="2400" dirty="0">
              <a:solidFill>
                <a:srgbClr val="002060"/>
              </a:solidFill>
            </a:endParaRPr>
          </a:p>
          <a:p>
            <a:r>
              <a:rPr lang="en-US" sz="2800" b="1" dirty="0">
                <a:solidFill>
                  <a:srgbClr val="0070C0"/>
                </a:solidFill>
              </a:rPr>
              <a:t>‘Othello</a:t>
            </a:r>
            <a:r>
              <a:rPr lang="en-US" sz="2800" dirty="0"/>
              <a:t> laments murdering his wife by saying,</a:t>
            </a:r>
          </a:p>
          <a:p>
            <a:pPr lvl="1"/>
            <a:r>
              <a:rPr lang="en-US" sz="2400" dirty="0"/>
              <a:t> </a:t>
            </a:r>
            <a:r>
              <a:rPr lang="en-US" sz="2400" i="1" dirty="0">
                <a:solidFill>
                  <a:srgbClr val="0070C0"/>
                </a:solidFill>
              </a:rPr>
              <a:t>"Methinks it should be now a huge eclipse / Of sun and moon, and that the affrighted globe / Should yawn at alteration" </a:t>
            </a:r>
            <a:r>
              <a:rPr lang="en-US" sz="2400" dirty="0"/>
              <a:t>(5.2.108-110).’</a:t>
            </a:r>
          </a:p>
          <a:p>
            <a:endParaRPr lang="en-US" sz="2800" dirty="0"/>
          </a:p>
          <a:p>
            <a:endParaRPr lang="en-US" sz="2800" dirty="0"/>
          </a:p>
          <a:p>
            <a:endParaRPr lang="en-US" sz="2800"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1084152"/>
          </a:xfrm>
          <a:solidFill>
            <a:srgbClr val="FF0000"/>
          </a:solidFill>
        </p:spPr>
        <p:txBody>
          <a:bodyPr/>
          <a:lstStyle/>
          <a:p>
            <a:r>
              <a:rPr lang="en-US" sz="3600" b="1" i="1" dirty="0"/>
              <a:t>Hamlet ; Othello</a:t>
            </a:r>
          </a:p>
        </p:txBody>
      </p:sp>
      <p:sp>
        <p:nvSpPr>
          <p:cNvPr id="3" name="TextBox 2">
            <a:extLst>
              <a:ext uri="{FF2B5EF4-FFF2-40B4-BE49-F238E27FC236}">
                <a16:creationId xmlns:a16="http://schemas.microsoft.com/office/drawing/2014/main" id="{3FC7E78A-6780-474D-B7E6-428FE90BF94E}"/>
              </a:ext>
            </a:extLst>
          </p:cNvPr>
          <p:cNvSpPr txBox="1"/>
          <p:nvPr/>
        </p:nvSpPr>
        <p:spPr>
          <a:xfrm>
            <a:off x="0" y="90489"/>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spTree>
    <p:extLst>
      <p:ext uri="{BB962C8B-B14F-4D97-AF65-F5344CB8AC3E}">
        <p14:creationId xmlns:p14="http://schemas.microsoft.com/office/powerpoint/2010/main" val="1422745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279400" y="1174641"/>
            <a:ext cx="8839200" cy="5448300"/>
          </a:xfrm>
          <a:solidFill>
            <a:srgbClr val="FFFF00"/>
          </a:solidFill>
        </p:spPr>
        <p:txBody>
          <a:bodyPr/>
          <a:lstStyle/>
          <a:p>
            <a:r>
              <a:rPr lang="en-US" sz="2800" dirty="0"/>
              <a:t>'The witches' brew ingredients in </a:t>
            </a:r>
            <a:r>
              <a:rPr lang="en-US" sz="2800" b="1" dirty="0">
                <a:solidFill>
                  <a:srgbClr val="0070C0"/>
                </a:solidFill>
              </a:rPr>
              <a:t>Macbeth</a:t>
            </a:r>
            <a:r>
              <a:rPr lang="en-US" sz="2800" dirty="0"/>
              <a:t> include </a:t>
            </a:r>
            <a:r>
              <a:rPr lang="en-US" sz="2800" i="1" dirty="0">
                <a:solidFill>
                  <a:srgbClr val="0070C0"/>
                </a:solidFill>
              </a:rPr>
              <a:t>"slips of yew / Silvered in the moon's eclipse"</a:t>
            </a:r>
            <a:r>
              <a:rPr lang="en-US" sz="2800" dirty="0"/>
              <a:t> (4.1.27-28).’ (O’Brien)</a:t>
            </a:r>
          </a:p>
          <a:p>
            <a:r>
              <a:rPr lang="en-US" sz="2800" b="1" dirty="0">
                <a:solidFill>
                  <a:srgbClr val="0070C0"/>
                </a:solidFill>
              </a:rPr>
              <a:t>Antony &amp; Cleopatra </a:t>
            </a:r>
            <a:r>
              <a:rPr lang="en-US" sz="2800" dirty="0"/>
              <a:t>-  'After Cleopatra deserts Antony at the Battle of Actium and surrenders to Caesar, Antony says, </a:t>
            </a:r>
            <a:r>
              <a:rPr lang="en-US" sz="2800" i="1" dirty="0">
                <a:solidFill>
                  <a:srgbClr val="0070C0"/>
                </a:solidFill>
              </a:rPr>
              <a:t>"Alack, our terrene moon / Is now eclipsed, and it portends alone / The fall of Antony!"</a:t>
            </a:r>
            <a:r>
              <a:rPr lang="en-US" sz="2800" dirty="0"/>
              <a:t> (3.13.156-58) </a:t>
            </a:r>
          </a:p>
          <a:p>
            <a:pPr lvl="1"/>
            <a:r>
              <a:rPr lang="en-US" sz="2400" i="1" dirty="0">
                <a:solidFill>
                  <a:srgbClr val="7030A0"/>
                </a:solidFill>
              </a:rPr>
              <a:t>The "terrene moon" refers to Cleopatra, who was considered an avatar of the moon goddess Isis; the eclipse is her defeat, which portends Antony's.’ (O’Brien)</a:t>
            </a:r>
          </a:p>
          <a:p>
            <a:endParaRPr lang="en-US" sz="2800" i="1" dirty="0">
              <a:solidFill>
                <a:srgbClr val="7030A0"/>
              </a:solidFill>
            </a:endParaRPr>
          </a:p>
          <a:p>
            <a:endParaRPr lang="en-US" sz="2800" dirty="0"/>
          </a:p>
          <a:p>
            <a:endParaRPr lang="en-US" sz="2800" dirty="0"/>
          </a:p>
          <a:p>
            <a:endParaRPr lang="en-US" sz="2800"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1084152"/>
          </a:xfrm>
          <a:solidFill>
            <a:srgbClr val="FF0000"/>
          </a:solidFill>
        </p:spPr>
        <p:txBody>
          <a:bodyPr/>
          <a:lstStyle/>
          <a:p>
            <a:r>
              <a:rPr lang="en-US" sz="3600" b="1" i="1" dirty="0"/>
              <a:t>Macbeth ; Antony &amp; Cleopatra</a:t>
            </a:r>
          </a:p>
        </p:txBody>
      </p:sp>
      <p:sp>
        <p:nvSpPr>
          <p:cNvPr id="3" name="TextBox 2">
            <a:extLst>
              <a:ext uri="{FF2B5EF4-FFF2-40B4-BE49-F238E27FC236}">
                <a16:creationId xmlns:a16="http://schemas.microsoft.com/office/drawing/2014/main" id="{3FC7E78A-6780-474D-B7E6-428FE90BF94E}"/>
              </a:ext>
            </a:extLst>
          </p:cNvPr>
          <p:cNvSpPr txBox="1"/>
          <p:nvPr/>
        </p:nvSpPr>
        <p:spPr>
          <a:xfrm>
            <a:off x="0" y="90489"/>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spTree>
    <p:extLst>
      <p:ext uri="{BB962C8B-B14F-4D97-AF65-F5344CB8AC3E}">
        <p14:creationId xmlns:p14="http://schemas.microsoft.com/office/powerpoint/2010/main" val="117433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0" y="1087748"/>
            <a:ext cx="9144000" cy="5617851"/>
          </a:xfrm>
          <a:solidFill>
            <a:srgbClr val="FFFF00"/>
          </a:solidFill>
        </p:spPr>
        <p:txBody>
          <a:bodyPr/>
          <a:lstStyle/>
          <a:p>
            <a:r>
              <a:rPr lang="en-US" dirty="0"/>
              <a:t>Sonnet 35: </a:t>
            </a:r>
            <a:r>
              <a:rPr lang="en-US" dirty="0">
                <a:solidFill>
                  <a:schemeClr val="tx1"/>
                </a:solidFill>
              </a:rPr>
              <a:t>‘forgives his beloved by saying that everything has a bad side,’: </a:t>
            </a:r>
            <a:r>
              <a:rPr lang="en-US" i="1" dirty="0">
                <a:solidFill>
                  <a:srgbClr val="0070C0"/>
                </a:solidFill>
              </a:rPr>
              <a:t>"Clouds and eclipses stain both moon and sun” </a:t>
            </a:r>
            <a:r>
              <a:rPr lang="en-US" dirty="0"/>
              <a:t>(O’Brien)</a:t>
            </a:r>
          </a:p>
          <a:p>
            <a:r>
              <a:rPr lang="en-US" dirty="0"/>
              <a:t>Sonnet 60: </a:t>
            </a:r>
            <a:r>
              <a:rPr lang="en-US" i="1" dirty="0">
                <a:solidFill>
                  <a:srgbClr val="0070C0"/>
                </a:solidFill>
              </a:rPr>
              <a:t>“Nativity, once in the main of light,</a:t>
            </a:r>
            <a:br>
              <a:rPr lang="en-US" i="1" dirty="0">
                <a:solidFill>
                  <a:srgbClr val="0070C0"/>
                </a:solidFill>
              </a:rPr>
            </a:br>
            <a:r>
              <a:rPr lang="en-US" i="1" dirty="0">
                <a:solidFill>
                  <a:srgbClr val="0070C0"/>
                </a:solidFill>
              </a:rPr>
              <a:t>Crawls to maturity, wherewith being </a:t>
            </a:r>
            <a:r>
              <a:rPr lang="en-US" i="1" dirty="0" err="1">
                <a:solidFill>
                  <a:srgbClr val="0070C0"/>
                </a:solidFill>
              </a:rPr>
              <a:t>crown'd</a:t>
            </a:r>
            <a:r>
              <a:rPr lang="en-US" i="1" dirty="0">
                <a:solidFill>
                  <a:srgbClr val="0070C0"/>
                </a:solidFill>
              </a:rPr>
              <a:t>,</a:t>
            </a:r>
            <a:br>
              <a:rPr lang="en-US" i="1" dirty="0">
                <a:solidFill>
                  <a:srgbClr val="0070C0"/>
                </a:solidFill>
              </a:rPr>
            </a:br>
            <a:r>
              <a:rPr lang="en-US" i="1" dirty="0">
                <a:solidFill>
                  <a:srgbClr val="0070C0"/>
                </a:solidFill>
              </a:rPr>
              <a:t>Crooked eclipses '</a:t>
            </a:r>
            <a:r>
              <a:rPr lang="en-US" i="1" dirty="0" err="1">
                <a:solidFill>
                  <a:srgbClr val="0070C0"/>
                </a:solidFill>
              </a:rPr>
              <a:t>gainst</a:t>
            </a:r>
            <a:r>
              <a:rPr lang="en-US" i="1" dirty="0">
                <a:solidFill>
                  <a:srgbClr val="0070C0"/>
                </a:solidFill>
              </a:rPr>
              <a:t> his glory fight,</a:t>
            </a:r>
            <a:br>
              <a:rPr lang="en-US" i="1" dirty="0">
                <a:solidFill>
                  <a:srgbClr val="0070C0"/>
                </a:solidFill>
              </a:rPr>
            </a:br>
            <a:r>
              <a:rPr lang="en-US" i="1" dirty="0">
                <a:solidFill>
                  <a:srgbClr val="0070C0"/>
                </a:solidFill>
              </a:rPr>
              <a:t>And Time that gave doth now his gift confound.”</a:t>
            </a:r>
          </a:p>
          <a:p>
            <a:r>
              <a:rPr lang="en-US" dirty="0"/>
              <a:t>Sonnet 107: like his love, some things last: </a:t>
            </a:r>
            <a:r>
              <a:rPr lang="en-US" i="1" dirty="0">
                <a:solidFill>
                  <a:srgbClr val="0070C0"/>
                </a:solidFill>
              </a:rPr>
              <a:t>"The mortal moon hath her eclipse endured."</a:t>
            </a:r>
            <a:r>
              <a:rPr lang="en-US" dirty="0"/>
              <a:t> (O’Brien)</a:t>
            </a:r>
          </a:p>
          <a:p>
            <a:r>
              <a:rPr lang="en-US" b="1" i="1" dirty="0"/>
              <a:t>9’ </a:t>
            </a:r>
            <a:r>
              <a:rPr lang="en-US" b="1" i="1" dirty="0">
                <a:solidFill>
                  <a:srgbClr val="002060"/>
                </a:solidFill>
                <a:hlinkClick r:id="rId2">
                  <a:extLst>
                    <a:ext uri="{A12FA001-AC4F-418D-AE19-62706E023703}">
                      <ahyp:hlinkClr xmlns:ahyp="http://schemas.microsoft.com/office/drawing/2018/hyperlinkcolor" val="tx"/>
                    </a:ext>
                  </a:extLst>
                </a:hlinkClick>
              </a:rPr>
              <a:t>video, see 1:55-6:26</a:t>
            </a:r>
            <a:r>
              <a:rPr lang="en-US" b="1" i="1" dirty="0"/>
              <a:t> for excerpts</a:t>
            </a:r>
          </a:p>
          <a:p>
            <a:endParaRPr lang="en-US" dirty="0"/>
          </a:p>
          <a:p>
            <a:endParaRPr lang="en-US" sz="2800" dirty="0"/>
          </a:p>
          <a:p>
            <a:endParaRPr lang="en-US" sz="2800" dirty="0"/>
          </a:p>
          <a:p>
            <a:endParaRPr lang="en-US" sz="2800"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1007952"/>
          </a:xfrm>
          <a:solidFill>
            <a:srgbClr val="FF0000"/>
          </a:solidFill>
        </p:spPr>
        <p:txBody>
          <a:bodyPr/>
          <a:lstStyle/>
          <a:p>
            <a:r>
              <a:rPr lang="en-US" sz="3600" b="1" dirty="0"/>
              <a:t>W. Shakespeare Sonnets</a:t>
            </a:r>
          </a:p>
        </p:txBody>
      </p:sp>
      <p:sp>
        <p:nvSpPr>
          <p:cNvPr id="3" name="TextBox 2">
            <a:extLst>
              <a:ext uri="{FF2B5EF4-FFF2-40B4-BE49-F238E27FC236}">
                <a16:creationId xmlns:a16="http://schemas.microsoft.com/office/drawing/2014/main" id="{3FC7E78A-6780-474D-B7E6-428FE90BF94E}"/>
              </a:ext>
            </a:extLst>
          </p:cNvPr>
          <p:cNvSpPr txBox="1"/>
          <p:nvPr/>
        </p:nvSpPr>
        <p:spPr>
          <a:xfrm>
            <a:off x="0" y="90489"/>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spTree>
    <p:extLst>
      <p:ext uri="{BB962C8B-B14F-4D97-AF65-F5344CB8AC3E}">
        <p14:creationId xmlns:p14="http://schemas.microsoft.com/office/powerpoint/2010/main" val="1125719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130066" y="1174641"/>
            <a:ext cx="6423134" cy="5530960"/>
          </a:xfrm>
          <a:solidFill>
            <a:srgbClr val="FFFF00"/>
          </a:solidFill>
        </p:spPr>
        <p:txBody>
          <a:bodyPr/>
          <a:lstStyle/>
          <a:p>
            <a:r>
              <a:rPr lang="en-US" sz="2800" dirty="0"/>
              <a:t>In Book One of </a:t>
            </a:r>
            <a:r>
              <a:rPr lang="en-US" sz="2800" b="1" i="1" dirty="0">
                <a:solidFill>
                  <a:srgbClr val="0070C0"/>
                </a:solidFill>
              </a:rPr>
              <a:t>Paradise Lost</a:t>
            </a:r>
            <a:r>
              <a:rPr lang="en-US" sz="2800" dirty="0"/>
              <a:t>, Milton draws on the traditional interpretation of the solar eclipse as a political portent in a simile describing Satan: (Lara </a:t>
            </a:r>
            <a:r>
              <a:rPr lang="en-US" sz="2800" dirty="0" err="1"/>
              <a:t>Dodds</a:t>
            </a:r>
            <a:r>
              <a:rPr lang="en-US" sz="2800" dirty="0"/>
              <a:t>, </a:t>
            </a:r>
            <a:r>
              <a:rPr lang="en-US" sz="2800" dirty="0">
                <a:solidFill>
                  <a:srgbClr val="002060"/>
                </a:solidFill>
                <a:hlinkClick r:id="rId2">
                  <a:extLst>
                    <a:ext uri="{A12FA001-AC4F-418D-AE19-62706E023703}">
                      <ahyp:hlinkClr xmlns:ahyp="http://schemas.microsoft.com/office/drawing/2018/hyperlinkcolor" val="tx"/>
                    </a:ext>
                  </a:extLst>
                </a:hlinkClick>
              </a:rPr>
              <a:t>LINK</a:t>
            </a:r>
            <a:r>
              <a:rPr lang="en-US" sz="2800" dirty="0"/>
              <a:t>)</a:t>
            </a:r>
          </a:p>
          <a:p>
            <a:r>
              <a:rPr lang="en-US" sz="2800" i="1" dirty="0">
                <a:solidFill>
                  <a:srgbClr val="0070C0"/>
                </a:solidFill>
              </a:rPr>
              <a:t>"As when the Sun new </a:t>
            </a:r>
            <a:r>
              <a:rPr lang="en-US" sz="2800" i="1" dirty="0" err="1">
                <a:solidFill>
                  <a:srgbClr val="0070C0"/>
                </a:solidFill>
              </a:rPr>
              <a:t>ris'n</a:t>
            </a:r>
            <a:r>
              <a:rPr lang="en-US" sz="2800" i="1" dirty="0">
                <a:solidFill>
                  <a:srgbClr val="0070C0"/>
                </a:solidFill>
              </a:rPr>
              <a:t> Looks through the Horizontal misty Air Shorn of his Beams, or from behind the Moon In dim </a:t>
            </a:r>
            <a:r>
              <a:rPr lang="en-US" sz="2800" i="1" dirty="0" err="1">
                <a:solidFill>
                  <a:srgbClr val="0070C0"/>
                </a:solidFill>
              </a:rPr>
              <a:t>Eclips</a:t>
            </a:r>
            <a:r>
              <a:rPr lang="en-US" sz="2800" i="1" dirty="0">
                <a:solidFill>
                  <a:srgbClr val="0070C0"/>
                </a:solidFill>
              </a:rPr>
              <a:t> disastrous twilight sheds On half the Nations, and with fear of change Perplexes Monarchs."</a:t>
            </a:r>
            <a:r>
              <a:rPr lang="en-US" sz="2800" dirty="0"/>
              <a:t>  1.591-99</a:t>
            </a:r>
          </a:p>
          <a:p>
            <a:endParaRPr lang="en-US" dirty="0"/>
          </a:p>
          <a:p>
            <a:endParaRPr lang="en-US" sz="2800"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6553200" cy="1084152"/>
          </a:xfrm>
          <a:solidFill>
            <a:srgbClr val="FF0000"/>
          </a:solidFill>
        </p:spPr>
        <p:txBody>
          <a:bodyPr/>
          <a:lstStyle/>
          <a:p>
            <a:r>
              <a:rPr lang="en-US" sz="3600" b="1" dirty="0"/>
              <a:t>1667 J. Milton, </a:t>
            </a:r>
            <a:r>
              <a:rPr lang="en-US" sz="3600" b="1" i="1" dirty="0"/>
              <a:t>Paradise Lost</a:t>
            </a:r>
          </a:p>
        </p:txBody>
      </p:sp>
      <p:sp>
        <p:nvSpPr>
          <p:cNvPr id="3" name="TextBox 2">
            <a:extLst>
              <a:ext uri="{FF2B5EF4-FFF2-40B4-BE49-F238E27FC236}">
                <a16:creationId xmlns:a16="http://schemas.microsoft.com/office/drawing/2014/main" id="{3FC7E78A-6780-474D-B7E6-428FE90BF94E}"/>
              </a:ext>
            </a:extLst>
          </p:cNvPr>
          <p:cNvSpPr txBox="1"/>
          <p:nvPr/>
        </p:nvSpPr>
        <p:spPr>
          <a:xfrm>
            <a:off x="0" y="90489"/>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82059DD9-A85A-224F-9E8C-7FA6E6237EDD}"/>
              </a:ext>
            </a:extLst>
          </p:cNvPr>
          <p:cNvPicPr>
            <a:picLocks noChangeAspect="1"/>
          </p:cNvPicPr>
          <p:nvPr/>
        </p:nvPicPr>
        <p:blipFill>
          <a:blip r:embed="rId3"/>
          <a:stretch>
            <a:fillRect/>
          </a:stretch>
        </p:blipFill>
        <p:spPr>
          <a:xfrm>
            <a:off x="6620155" y="685800"/>
            <a:ext cx="2461909" cy="3871911"/>
          </a:xfrm>
          <a:prstGeom prst="rect">
            <a:avLst/>
          </a:prstGeom>
        </p:spPr>
      </p:pic>
    </p:spTree>
    <p:extLst>
      <p:ext uri="{BB962C8B-B14F-4D97-AF65-F5344CB8AC3E}">
        <p14:creationId xmlns:p14="http://schemas.microsoft.com/office/powerpoint/2010/main" val="2903974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279400" y="1174641"/>
            <a:ext cx="8839200" cy="5448300"/>
          </a:xfrm>
          <a:solidFill>
            <a:srgbClr val="FFFF00"/>
          </a:solidFill>
        </p:spPr>
        <p:txBody>
          <a:bodyPr/>
          <a:lstStyle/>
          <a:p>
            <a:r>
              <a:rPr lang="en-US" sz="2800" dirty="0"/>
              <a:t>'the total solar eclipse is a metaphor for Samson's blindness and his feelings of physical and spiritual isolation at the beginning of the play:’ (</a:t>
            </a:r>
            <a:r>
              <a:rPr lang="en-US" sz="2800" dirty="0" err="1"/>
              <a:t>Dodds</a:t>
            </a:r>
            <a:r>
              <a:rPr lang="en-US" sz="2800" dirty="0"/>
              <a:t>)</a:t>
            </a:r>
          </a:p>
          <a:p>
            <a:r>
              <a:rPr lang="en-US" sz="2000" i="1" dirty="0">
                <a:solidFill>
                  <a:srgbClr val="0070C0"/>
                </a:solidFill>
              </a:rPr>
              <a:t>"O dark, dark, dark, amid the blaze of noon,</a:t>
            </a:r>
          </a:p>
          <a:p>
            <a:r>
              <a:rPr lang="en-US" sz="2000" i="1" dirty="0">
                <a:solidFill>
                  <a:srgbClr val="0070C0"/>
                </a:solidFill>
              </a:rPr>
              <a:t>    Irrecoverably dark, total Eclipse</a:t>
            </a:r>
          </a:p>
          <a:p>
            <a:r>
              <a:rPr lang="en-US" sz="2000" i="1" dirty="0">
                <a:solidFill>
                  <a:srgbClr val="0070C0"/>
                </a:solidFill>
              </a:rPr>
              <a:t>    Without all hope of day!</a:t>
            </a:r>
          </a:p>
          <a:p>
            <a:r>
              <a:rPr lang="en-US" sz="2000" i="1" dirty="0">
                <a:solidFill>
                  <a:srgbClr val="0070C0"/>
                </a:solidFill>
              </a:rPr>
              <a:t>    O first created Beam, and thou great Word,</a:t>
            </a:r>
          </a:p>
          <a:p>
            <a:r>
              <a:rPr lang="en-US" sz="2000" i="1" dirty="0">
                <a:solidFill>
                  <a:srgbClr val="0070C0"/>
                </a:solidFill>
              </a:rPr>
              <a:t>    Let there be light, and light was over all;</a:t>
            </a:r>
          </a:p>
          <a:p>
            <a:r>
              <a:rPr lang="en-US" sz="2000" i="1" dirty="0">
                <a:solidFill>
                  <a:srgbClr val="0070C0"/>
                </a:solidFill>
              </a:rPr>
              <a:t>    Why am I thus </a:t>
            </a:r>
            <a:r>
              <a:rPr lang="en-US" sz="2000" i="1" dirty="0" err="1">
                <a:solidFill>
                  <a:srgbClr val="0070C0"/>
                </a:solidFill>
              </a:rPr>
              <a:t>bereav'd</a:t>
            </a:r>
            <a:r>
              <a:rPr lang="en-US" sz="2000" i="1" dirty="0">
                <a:solidFill>
                  <a:srgbClr val="0070C0"/>
                </a:solidFill>
              </a:rPr>
              <a:t> thy prime decree?</a:t>
            </a:r>
          </a:p>
          <a:p>
            <a:r>
              <a:rPr lang="en-US" sz="2000" i="1" dirty="0">
                <a:solidFill>
                  <a:srgbClr val="0070C0"/>
                </a:solidFill>
              </a:rPr>
              <a:t>    The Sun to me is dark</a:t>
            </a:r>
          </a:p>
          <a:p>
            <a:r>
              <a:rPr lang="en-US" sz="2000" i="1" dirty="0">
                <a:solidFill>
                  <a:srgbClr val="0070C0"/>
                </a:solidFill>
              </a:rPr>
              <a:t>    And silent as the Moon,</a:t>
            </a:r>
          </a:p>
          <a:p>
            <a:r>
              <a:rPr lang="en-US" sz="2000" i="1" dirty="0">
                <a:solidFill>
                  <a:srgbClr val="0070C0"/>
                </a:solidFill>
              </a:rPr>
              <a:t>    When she deserts the night</a:t>
            </a:r>
          </a:p>
          <a:p>
            <a:r>
              <a:rPr lang="en-US" sz="2000" i="1" dirty="0">
                <a:solidFill>
                  <a:srgbClr val="0070C0"/>
                </a:solidFill>
              </a:rPr>
              <a:t>    Hid in her vacant interlunar cave."</a:t>
            </a:r>
          </a:p>
          <a:p>
            <a:endParaRPr lang="en-US" sz="2800" dirty="0"/>
          </a:p>
          <a:p>
            <a:endParaRPr lang="en-US" sz="2800" dirty="0"/>
          </a:p>
          <a:p>
            <a:endParaRPr lang="en-US" dirty="0"/>
          </a:p>
          <a:p>
            <a:endParaRPr lang="en-US" sz="2800"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1084152"/>
          </a:xfrm>
          <a:solidFill>
            <a:srgbClr val="FF0000"/>
          </a:solidFill>
        </p:spPr>
        <p:txBody>
          <a:bodyPr/>
          <a:lstStyle/>
          <a:p>
            <a:r>
              <a:rPr lang="en-US" sz="3600" b="1" dirty="0"/>
              <a:t>1671, J. Milton, </a:t>
            </a:r>
            <a:r>
              <a:rPr lang="en-US" sz="3600" b="1" i="1" dirty="0"/>
              <a:t>Samson </a:t>
            </a:r>
            <a:r>
              <a:rPr lang="en-US" sz="3600" b="1" i="1" dirty="0" err="1"/>
              <a:t>Agonistes</a:t>
            </a:r>
            <a:r>
              <a:rPr lang="en-US" sz="3600" b="1" i="1" dirty="0"/>
              <a:t> </a:t>
            </a:r>
            <a:r>
              <a:rPr lang="en-US" sz="3600" b="1" dirty="0"/>
              <a:t>80-90</a:t>
            </a:r>
          </a:p>
        </p:txBody>
      </p:sp>
      <p:sp>
        <p:nvSpPr>
          <p:cNvPr id="3" name="TextBox 2">
            <a:extLst>
              <a:ext uri="{FF2B5EF4-FFF2-40B4-BE49-F238E27FC236}">
                <a16:creationId xmlns:a16="http://schemas.microsoft.com/office/drawing/2014/main" id="{3FC7E78A-6780-474D-B7E6-428FE90BF94E}"/>
              </a:ext>
            </a:extLst>
          </p:cNvPr>
          <p:cNvSpPr txBox="1"/>
          <p:nvPr/>
        </p:nvSpPr>
        <p:spPr>
          <a:xfrm>
            <a:off x="0" y="90489"/>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D4FEF6EE-4945-F448-95AF-19EC223B220A}"/>
              </a:ext>
            </a:extLst>
          </p:cNvPr>
          <p:cNvPicPr>
            <a:picLocks noChangeAspect="1"/>
          </p:cNvPicPr>
          <p:nvPr/>
        </p:nvPicPr>
        <p:blipFill>
          <a:blip r:embed="rId2"/>
          <a:stretch>
            <a:fillRect/>
          </a:stretch>
        </p:blipFill>
        <p:spPr>
          <a:xfrm>
            <a:off x="6172200" y="2590800"/>
            <a:ext cx="2748038" cy="3048000"/>
          </a:xfrm>
          <a:prstGeom prst="rect">
            <a:avLst/>
          </a:prstGeom>
        </p:spPr>
      </p:pic>
      <p:sp>
        <p:nvSpPr>
          <p:cNvPr id="7" name="TextBox 6">
            <a:extLst>
              <a:ext uri="{FF2B5EF4-FFF2-40B4-BE49-F238E27FC236}">
                <a16:creationId xmlns:a16="http://schemas.microsoft.com/office/drawing/2014/main" id="{2D69797D-D0ED-9645-9C31-CC749D35D950}"/>
              </a:ext>
            </a:extLst>
          </p:cNvPr>
          <p:cNvSpPr txBox="1"/>
          <p:nvPr/>
        </p:nvSpPr>
        <p:spPr>
          <a:xfrm>
            <a:off x="6479419" y="5707612"/>
            <a:ext cx="2133600" cy="369332"/>
          </a:xfrm>
          <a:prstGeom prst="rect">
            <a:avLst/>
          </a:prstGeom>
          <a:solidFill>
            <a:schemeClr val="bg1">
              <a:lumMod val="95000"/>
            </a:schemeClr>
          </a:solidFill>
        </p:spPr>
        <p:txBody>
          <a:bodyPr wrap="square" rtlCol="0">
            <a:spAutoFit/>
          </a:bodyPr>
          <a:lstStyle/>
          <a:p>
            <a:r>
              <a:rPr lang="en-US" dirty="0">
                <a:solidFill>
                  <a:srgbClr val="7030A0"/>
                </a:solidFill>
              </a:rPr>
              <a:t>Apple Books, 2014</a:t>
            </a:r>
          </a:p>
        </p:txBody>
      </p:sp>
    </p:spTree>
    <p:extLst>
      <p:ext uri="{BB962C8B-B14F-4D97-AF65-F5344CB8AC3E}">
        <p14:creationId xmlns:p14="http://schemas.microsoft.com/office/powerpoint/2010/main" val="1782414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1059013"/>
          </a:xfrm>
          <a:solidFill>
            <a:srgbClr val="FF0000"/>
          </a:solidFill>
        </p:spPr>
        <p:txBody>
          <a:bodyPr/>
          <a:lstStyle/>
          <a:p>
            <a:r>
              <a:rPr lang="en-US" sz="3200" b="1" dirty="0"/>
              <a:t>1820 W. Wordsworth, </a:t>
            </a:r>
            <a:r>
              <a:rPr lang="en-US" sz="3200" b="1" i="1" dirty="0"/>
              <a:t>The Eclipse of the Sun</a:t>
            </a:r>
          </a:p>
        </p:txBody>
      </p:sp>
      <p:sp>
        <p:nvSpPr>
          <p:cNvPr id="3" name="TextBox 2">
            <a:extLst>
              <a:ext uri="{FF2B5EF4-FFF2-40B4-BE49-F238E27FC236}">
                <a16:creationId xmlns:a16="http://schemas.microsoft.com/office/drawing/2014/main" id="{3FC7E78A-6780-474D-B7E6-428FE90BF94E}"/>
              </a:ext>
            </a:extLst>
          </p:cNvPr>
          <p:cNvSpPr txBox="1"/>
          <p:nvPr/>
        </p:nvSpPr>
        <p:spPr>
          <a:xfrm>
            <a:off x="0" y="90489"/>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10" name="Picture 9">
            <a:extLst>
              <a:ext uri="{FF2B5EF4-FFF2-40B4-BE49-F238E27FC236}">
                <a16:creationId xmlns:a16="http://schemas.microsoft.com/office/drawing/2014/main" id="{237B2445-D399-8C40-9A98-D165728B6D73}"/>
              </a:ext>
            </a:extLst>
          </p:cNvPr>
          <p:cNvPicPr>
            <a:picLocks noChangeAspect="1"/>
          </p:cNvPicPr>
          <p:nvPr/>
        </p:nvPicPr>
        <p:blipFill>
          <a:blip r:embed="rId2"/>
          <a:stretch>
            <a:fillRect/>
          </a:stretch>
        </p:blipFill>
        <p:spPr>
          <a:xfrm>
            <a:off x="6197600" y="3566361"/>
            <a:ext cx="1549400" cy="2720253"/>
          </a:xfrm>
          <a:prstGeom prst="rect">
            <a:avLst/>
          </a:prstGeom>
        </p:spPr>
      </p:pic>
      <p:sp>
        <p:nvSpPr>
          <p:cNvPr id="11" name="TextBox 10">
            <a:extLst>
              <a:ext uri="{FF2B5EF4-FFF2-40B4-BE49-F238E27FC236}">
                <a16:creationId xmlns:a16="http://schemas.microsoft.com/office/drawing/2014/main" id="{155B1596-BE6F-5C4A-BA1B-2922956B0BBA}"/>
              </a:ext>
            </a:extLst>
          </p:cNvPr>
          <p:cNvSpPr txBox="1"/>
          <p:nvPr/>
        </p:nvSpPr>
        <p:spPr>
          <a:xfrm>
            <a:off x="5753100" y="5871115"/>
            <a:ext cx="2743200" cy="830997"/>
          </a:xfrm>
          <a:prstGeom prst="rect">
            <a:avLst/>
          </a:prstGeom>
          <a:solidFill>
            <a:schemeClr val="bg1">
              <a:lumMod val="95000"/>
            </a:schemeClr>
          </a:solidFill>
        </p:spPr>
        <p:txBody>
          <a:bodyPr wrap="square" rtlCol="0">
            <a:spAutoFit/>
          </a:bodyPr>
          <a:lstStyle/>
          <a:p>
            <a:r>
              <a:rPr lang="en-US" sz="1600" i="1" dirty="0">
                <a:solidFill>
                  <a:srgbClr val="7030A0"/>
                </a:solidFill>
              </a:rPr>
              <a:t>William Wordsworth, National Portrait Gallery, London (portion)</a:t>
            </a:r>
          </a:p>
        </p:txBody>
      </p:sp>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1" y="1196262"/>
            <a:ext cx="4799671" cy="4899738"/>
          </a:xfrm>
          <a:solidFill>
            <a:srgbClr val="FFFF00"/>
          </a:solidFill>
        </p:spPr>
        <p:txBody>
          <a:bodyPr/>
          <a:lstStyle/>
          <a:p>
            <a:pPr marL="0" indent="0">
              <a:buNone/>
            </a:pPr>
            <a:r>
              <a:rPr lang="en-US" sz="1600" dirty="0"/>
              <a:t>No </a:t>
            </a:r>
            <a:r>
              <a:rPr lang="en-US" sz="1600" dirty="0" err="1"/>
              <a:t>vapour</a:t>
            </a:r>
            <a:r>
              <a:rPr lang="en-US" sz="1600" dirty="0"/>
              <a:t> stretched its wings; no cloud</a:t>
            </a:r>
          </a:p>
          <a:p>
            <a:pPr marL="0" indent="0">
              <a:buNone/>
            </a:pPr>
            <a:r>
              <a:rPr lang="en-US" sz="1600" dirty="0"/>
              <a:t>Cast far or near a murky shroud;</a:t>
            </a:r>
          </a:p>
          <a:p>
            <a:pPr marL="0" indent="0">
              <a:buNone/>
            </a:pPr>
            <a:r>
              <a:rPr lang="en-US" sz="1600" dirty="0"/>
              <a:t>The sky an azure field displayed;</a:t>
            </a:r>
          </a:p>
          <a:p>
            <a:pPr marL="0" indent="0">
              <a:buNone/>
            </a:pPr>
            <a:r>
              <a:rPr lang="en-US" sz="1600" dirty="0" err="1"/>
              <a:t>'Twas</a:t>
            </a:r>
            <a:r>
              <a:rPr lang="en-US" sz="1600" dirty="0"/>
              <a:t> sunlight sheathed and gently charmed,</a:t>
            </a:r>
          </a:p>
          <a:p>
            <a:pPr marL="0" indent="0">
              <a:buNone/>
            </a:pPr>
            <a:r>
              <a:rPr lang="en-US" sz="1600" dirty="0"/>
              <a:t>Of all its sparkling rays disarmed,   </a:t>
            </a:r>
          </a:p>
          <a:p>
            <a:pPr marL="0" indent="0">
              <a:buNone/>
            </a:pPr>
            <a:r>
              <a:rPr lang="en-US" sz="1600" dirty="0"/>
              <a:t>And as in slumber laid: --</a:t>
            </a:r>
          </a:p>
          <a:p>
            <a:pPr marL="0" indent="0">
              <a:buNone/>
            </a:pPr>
            <a:endParaRPr lang="en-US" sz="1600" dirty="0"/>
          </a:p>
          <a:p>
            <a:pPr marL="0" indent="0">
              <a:buNone/>
            </a:pPr>
            <a:r>
              <a:rPr lang="en-US" sz="1600" dirty="0"/>
              <a:t>Or something night and day between,    </a:t>
            </a:r>
          </a:p>
          <a:p>
            <a:pPr marL="0" indent="0">
              <a:buNone/>
            </a:pPr>
            <a:r>
              <a:rPr lang="en-US" sz="1600" dirty="0"/>
              <a:t>Like moonshine -- but the hue was green;  </a:t>
            </a:r>
          </a:p>
          <a:p>
            <a:pPr marL="0" indent="0">
              <a:buNone/>
            </a:pPr>
            <a:r>
              <a:rPr lang="en-US" sz="1600" dirty="0"/>
              <a:t>Still moonshine, without shadow, spread    </a:t>
            </a:r>
          </a:p>
          <a:p>
            <a:pPr marL="0" indent="0">
              <a:buNone/>
            </a:pPr>
            <a:r>
              <a:rPr lang="en-US" sz="1600" dirty="0"/>
              <a:t>On jutting rock, and </a:t>
            </a:r>
            <a:r>
              <a:rPr lang="en-US" sz="1600" dirty="0" err="1"/>
              <a:t>curvèd</a:t>
            </a:r>
            <a:r>
              <a:rPr lang="en-US" sz="1600" dirty="0"/>
              <a:t> shore,    </a:t>
            </a:r>
          </a:p>
          <a:p>
            <a:pPr marL="0" indent="0">
              <a:buNone/>
            </a:pPr>
            <a:r>
              <a:rPr lang="en-US" sz="1600" dirty="0"/>
              <a:t>Where gazed the Peasant from his door,   </a:t>
            </a:r>
          </a:p>
          <a:p>
            <a:pPr marL="0" indent="0">
              <a:buNone/>
            </a:pPr>
            <a:r>
              <a:rPr lang="en-US" sz="1600" dirty="0"/>
              <a:t> And on the mountain's head.</a:t>
            </a:r>
          </a:p>
          <a:p>
            <a:pPr marL="0" indent="0">
              <a:buNone/>
            </a:pPr>
            <a:r>
              <a:rPr lang="en-US" sz="1600" dirty="0"/>
              <a:t>    . . . . .</a:t>
            </a:r>
            <a:endParaRPr lang="en-US" sz="2800" dirty="0"/>
          </a:p>
          <a:p>
            <a:endParaRPr lang="en-US" dirty="0"/>
          </a:p>
          <a:p>
            <a:endParaRPr lang="en-US" sz="2800" dirty="0"/>
          </a:p>
        </p:txBody>
      </p:sp>
      <p:sp>
        <p:nvSpPr>
          <p:cNvPr id="12" name="TextBox 11">
            <a:extLst>
              <a:ext uri="{FF2B5EF4-FFF2-40B4-BE49-F238E27FC236}">
                <a16:creationId xmlns:a16="http://schemas.microsoft.com/office/drawing/2014/main" id="{3E55973D-E75D-6444-BC5A-FB316CE666D6}"/>
              </a:ext>
            </a:extLst>
          </p:cNvPr>
          <p:cNvSpPr txBox="1"/>
          <p:nvPr/>
        </p:nvSpPr>
        <p:spPr>
          <a:xfrm>
            <a:off x="4953000" y="1210775"/>
            <a:ext cx="4038600" cy="2262671"/>
          </a:xfrm>
          <a:prstGeom prst="rect">
            <a:avLst/>
          </a:prstGeom>
          <a:solidFill>
            <a:srgbClr val="FFFF00"/>
          </a:solidFill>
        </p:spPr>
        <p:txBody>
          <a:bodyPr wrap="square" rtlCol="0">
            <a:spAutoFit/>
          </a:bodyPr>
          <a:lstStyle/>
          <a:p>
            <a:pPr marL="0" indent="0">
              <a:lnSpc>
                <a:spcPct val="150000"/>
              </a:lnSpc>
              <a:buNone/>
            </a:pPr>
            <a:r>
              <a:rPr lang="en-US" sz="1600" dirty="0">
                <a:solidFill>
                  <a:schemeClr val="tx1"/>
                </a:solidFill>
              </a:rPr>
              <a:t>Lo! while I speak, the </a:t>
            </a:r>
            <a:r>
              <a:rPr lang="en-US" sz="1600" dirty="0" err="1">
                <a:solidFill>
                  <a:schemeClr val="tx1"/>
                </a:solidFill>
              </a:rPr>
              <a:t>labouring</a:t>
            </a:r>
            <a:r>
              <a:rPr lang="en-US" sz="1600" dirty="0">
                <a:solidFill>
                  <a:schemeClr val="tx1"/>
                </a:solidFill>
              </a:rPr>
              <a:t> Sun    </a:t>
            </a:r>
          </a:p>
          <a:p>
            <a:pPr marL="0" indent="0">
              <a:lnSpc>
                <a:spcPct val="150000"/>
              </a:lnSpc>
              <a:buNone/>
            </a:pPr>
            <a:r>
              <a:rPr lang="en-US" sz="1600" dirty="0">
                <a:solidFill>
                  <a:schemeClr val="tx1"/>
                </a:solidFill>
              </a:rPr>
              <a:t>His glad deliverance has begun:    </a:t>
            </a:r>
          </a:p>
          <a:p>
            <a:pPr marL="0" indent="0">
              <a:lnSpc>
                <a:spcPct val="150000"/>
              </a:lnSpc>
              <a:buNone/>
            </a:pPr>
            <a:r>
              <a:rPr lang="en-US" sz="1600" dirty="0">
                <a:solidFill>
                  <a:schemeClr val="tx1"/>
                </a:solidFill>
              </a:rPr>
              <a:t>The cypress waves its </a:t>
            </a:r>
            <a:r>
              <a:rPr lang="en-US" sz="1600" dirty="0" err="1">
                <a:solidFill>
                  <a:schemeClr val="tx1"/>
                </a:solidFill>
              </a:rPr>
              <a:t>sombre</a:t>
            </a:r>
            <a:r>
              <a:rPr lang="en-US" sz="1600" dirty="0">
                <a:solidFill>
                  <a:schemeClr val="tx1"/>
                </a:solidFill>
              </a:rPr>
              <a:t> plume</a:t>
            </a:r>
          </a:p>
          <a:p>
            <a:pPr marL="0" indent="0">
              <a:lnSpc>
                <a:spcPct val="150000"/>
              </a:lnSpc>
              <a:buNone/>
            </a:pPr>
            <a:r>
              <a:rPr lang="en-US" sz="1600" dirty="0">
                <a:solidFill>
                  <a:schemeClr val="tx1"/>
                </a:solidFill>
              </a:rPr>
              <a:t>More cheerily; and Town and Tower, The vineyard and the Olive bower,    </a:t>
            </a:r>
          </a:p>
          <a:p>
            <a:pPr marL="0" indent="0">
              <a:lnSpc>
                <a:spcPct val="150000"/>
              </a:lnSpc>
              <a:buNone/>
            </a:pPr>
            <a:r>
              <a:rPr lang="en-US" sz="1600" dirty="0">
                <a:solidFill>
                  <a:schemeClr val="tx1"/>
                </a:solidFill>
              </a:rPr>
              <a:t>Their </a:t>
            </a:r>
            <a:r>
              <a:rPr lang="en-US" sz="1600" dirty="0" err="1">
                <a:solidFill>
                  <a:schemeClr val="tx1"/>
                </a:solidFill>
              </a:rPr>
              <a:t>lustre</a:t>
            </a:r>
            <a:r>
              <a:rPr lang="en-US" sz="1600" dirty="0">
                <a:solidFill>
                  <a:schemeClr val="tx1"/>
                </a:solidFill>
              </a:rPr>
              <a:t> re-assume!</a:t>
            </a:r>
          </a:p>
        </p:txBody>
      </p:sp>
      <p:sp>
        <p:nvSpPr>
          <p:cNvPr id="13" name="TextBox 12">
            <a:extLst>
              <a:ext uri="{FF2B5EF4-FFF2-40B4-BE49-F238E27FC236}">
                <a16:creationId xmlns:a16="http://schemas.microsoft.com/office/drawing/2014/main" id="{298A1F6E-9544-1548-AA3E-F7F85C70A784}"/>
              </a:ext>
            </a:extLst>
          </p:cNvPr>
          <p:cNvSpPr txBox="1"/>
          <p:nvPr/>
        </p:nvSpPr>
        <p:spPr>
          <a:xfrm>
            <a:off x="682083" y="6104477"/>
            <a:ext cx="3200400" cy="646331"/>
          </a:xfrm>
          <a:prstGeom prst="rect">
            <a:avLst/>
          </a:prstGeom>
          <a:noFill/>
        </p:spPr>
        <p:txBody>
          <a:bodyPr wrap="square" rtlCol="0">
            <a:spAutoFit/>
          </a:bodyPr>
          <a:lstStyle/>
          <a:p>
            <a:r>
              <a:rPr lang="en-US" i="1" dirty="0">
                <a:solidFill>
                  <a:srgbClr val="0070C0"/>
                </a:solidFill>
              </a:rPr>
              <a:t>A thoughtful description of the light during an eclipse</a:t>
            </a:r>
          </a:p>
        </p:txBody>
      </p:sp>
    </p:spTree>
    <p:extLst>
      <p:ext uri="{BB962C8B-B14F-4D97-AF65-F5344CB8AC3E}">
        <p14:creationId xmlns:p14="http://schemas.microsoft.com/office/powerpoint/2010/main" val="26905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279400" y="1174640"/>
            <a:ext cx="7548028" cy="5530959"/>
          </a:xfrm>
          <a:solidFill>
            <a:srgbClr val="FFFF00"/>
          </a:solidFill>
        </p:spPr>
        <p:txBody>
          <a:bodyPr/>
          <a:lstStyle/>
          <a:p>
            <a:r>
              <a:rPr lang="en-US" b="1" dirty="0"/>
              <a:t>Science Fiction: </a:t>
            </a:r>
            <a:r>
              <a:rPr lang="en-US" dirty="0"/>
              <a:t>“Scientists witness a solar eclipse north of the Arctic Circle in the  summer of 1860.</a:t>
            </a:r>
          </a:p>
          <a:p>
            <a:r>
              <a:rPr lang="en-US" dirty="0"/>
              <a:t>At some point, an earthquake occurs, and from then on, laws of physics seem altered (a total eclipse happens to be only partial; tides are not perceived anymore). They eventually </a:t>
            </a:r>
            <a:r>
              <a:rPr lang="en-US" dirty="0" err="1"/>
              <a:t>realise</a:t>
            </a:r>
            <a:r>
              <a:rPr lang="en-US" dirty="0"/>
              <a:t> that they are on an iceberg separated from the sea ice that is drifting south. …  </a:t>
            </a:r>
            <a:r>
              <a:rPr lang="en-US" dirty="0">
                <a:solidFill>
                  <a:srgbClr val="002060"/>
                </a:solidFill>
                <a:hlinkClick r:id="rId2">
                  <a:extLst>
                    <a:ext uri="{A12FA001-AC4F-418D-AE19-62706E023703}">
                      <ahyp:hlinkClr xmlns:ahyp="http://schemas.microsoft.com/office/drawing/2018/hyperlinkcolor" val="tx"/>
                    </a:ext>
                  </a:extLst>
                </a:hlinkClick>
              </a:rPr>
              <a:t>LINK</a:t>
            </a:r>
            <a:endParaRPr lang="en-US" dirty="0">
              <a:solidFill>
                <a:srgbClr val="002060"/>
              </a:solidFill>
            </a:endParaRPr>
          </a:p>
          <a:p>
            <a:endParaRPr lang="en-US" dirty="0"/>
          </a:p>
          <a:p>
            <a:pPr marL="0" indent="0">
              <a:buNone/>
            </a:pPr>
            <a:br>
              <a:rPr lang="en-US" sz="2000" dirty="0"/>
            </a:br>
            <a:endParaRPr lang="en-US" sz="2000" dirty="0"/>
          </a:p>
          <a:p>
            <a:pPr marL="0" indent="0">
              <a:buNone/>
            </a:pPr>
            <a:endParaRPr lang="en-US" sz="2800"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7827428" cy="1084152"/>
          </a:xfrm>
          <a:solidFill>
            <a:srgbClr val="FF0000"/>
          </a:solidFill>
        </p:spPr>
        <p:txBody>
          <a:bodyPr/>
          <a:lstStyle/>
          <a:p>
            <a:r>
              <a:rPr lang="en-US" sz="3200" b="1" dirty="0"/>
              <a:t>1873 Jules Verne, </a:t>
            </a:r>
            <a:r>
              <a:rPr lang="en-US" sz="3200" b="1" i="1" dirty="0"/>
              <a:t>The Fur Country</a:t>
            </a:r>
          </a:p>
        </p:txBody>
      </p:sp>
      <p:sp>
        <p:nvSpPr>
          <p:cNvPr id="3" name="TextBox 2">
            <a:extLst>
              <a:ext uri="{FF2B5EF4-FFF2-40B4-BE49-F238E27FC236}">
                <a16:creationId xmlns:a16="http://schemas.microsoft.com/office/drawing/2014/main" id="{3FC7E78A-6780-474D-B7E6-428FE90BF94E}"/>
              </a:ext>
            </a:extLst>
          </p:cNvPr>
          <p:cNvSpPr txBox="1"/>
          <p:nvPr/>
        </p:nvSpPr>
        <p:spPr>
          <a:xfrm>
            <a:off x="0" y="90489"/>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00D8F301-CA88-574E-81BE-2A181FC10CA0}"/>
              </a:ext>
            </a:extLst>
          </p:cNvPr>
          <p:cNvPicPr>
            <a:picLocks noChangeAspect="1"/>
          </p:cNvPicPr>
          <p:nvPr/>
        </p:nvPicPr>
        <p:blipFill>
          <a:blip r:embed="rId3"/>
          <a:stretch>
            <a:fillRect/>
          </a:stretch>
        </p:blipFill>
        <p:spPr>
          <a:xfrm>
            <a:off x="7514064" y="838200"/>
            <a:ext cx="1629936" cy="2456224"/>
          </a:xfrm>
          <a:prstGeom prst="rect">
            <a:avLst/>
          </a:prstGeom>
        </p:spPr>
      </p:pic>
    </p:spTree>
    <p:extLst>
      <p:ext uri="{BB962C8B-B14F-4D97-AF65-F5344CB8AC3E}">
        <p14:creationId xmlns:p14="http://schemas.microsoft.com/office/powerpoint/2010/main" val="894533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279400" y="1174641"/>
            <a:ext cx="4216400" cy="5378559"/>
          </a:xfrm>
          <a:solidFill>
            <a:srgbClr val="FFFF00"/>
          </a:solidFill>
        </p:spPr>
        <p:txBody>
          <a:bodyPr/>
          <a:lstStyle/>
          <a:p>
            <a:pPr marL="400050" lvl="1" indent="0">
              <a:buNone/>
            </a:pPr>
            <a:r>
              <a:rPr lang="en-US" b="1" dirty="0"/>
              <a:t>More science fiction:</a:t>
            </a:r>
          </a:p>
          <a:p>
            <a:pPr marL="400050" lvl="1" indent="0">
              <a:buNone/>
            </a:pPr>
            <a:r>
              <a:rPr lang="en-US" sz="2400" dirty="0"/>
              <a:t>Two men go to the Moon to see a ”terrestrial eclipse”</a:t>
            </a:r>
          </a:p>
          <a:p>
            <a:pPr marL="400050" lvl="1" indent="0">
              <a:buNone/>
            </a:pPr>
            <a:r>
              <a:rPr lang="en-US" sz="2400" dirty="0"/>
              <a:t>-- not as beautiful, as Earth blocks much of Sun’s corona</a:t>
            </a:r>
          </a:p>
          <a:p>
            <a:pPr marL="400050" lvl="1" indent="0">
              <a:buNone/>
            </a:pPr>
            <a:r>
              <a:rPr lang="en-US" sz="2400" dirty="0"/>
              <a:t>-- illustration definitely misleading</a:t>
            </a:r>
          </a:p>
          <a:p>
            <a:pPr marL="801687" lvl="2" indent="0">
              <a:buNone/>
            </a:pPr>
            <a:r>
              <a:rPr lang="en-US" dirty="0"/>
              <a:t>Corona too bright</a:t>
            </a:r>
          </a:p>
          <a:p>
            <a:pPr marL="801687" lvl="2" indent="0">
              <a:buNone/>
            </a:pPr>
            <a:r>
              <a:rPr lang="en-US" dirty="0"/>
              <a:t>Lunar landscape too bright</a:t>
            </a:r>
          </a:p>
          <a:p>
            <a:pPr marL="400050" lvl="1" indent="0">
              <a:buNone/>
            </a:pPr>
            <a:endParaRPr lang="en-US" sz="2400" dirty="0"/>
          </a:p>
          <a:p>
            <a:pPr marL="0" indent="0">
              <a:buNone/>
            </a:pPr>
            <a:endParaRPr lang="en-US" sz="2800" dirty="0"/>
          </a:p>
          <a:p>
            <a:pPr marL="0" indent="0">
              <a:buNone/>
            </a:pPr>
            <a:endParaRPr lang="en-US" sz="2800"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1084152"/>
          </a:xfrm>
          <a:solidFill>
            <a:srgbClr val="FF0000"/>
          </a:solidFill>
        </p:spPr>
        <p:txBody>
          <a:bodyPr/>
          <a:lstStyle/>
          <a:p>
            <a:r>
              <a:rPr lang="en-US" sz="3200" b="1" dirty="0"/>
              <a:t>1887, Konstantin Tsiolkovsky, </a:t>
            </a:r>
            <a:r>
              <a:rPr lang="en-US" sz="3200" b="1" i="1" dirty="0"/>
              <a:t>On the Moon</a:t>
            </a:r>
          </a:p>
        </p:txBody>
      </p:sp>
      <p:sp>
        <p:nvSpPr>
          <p:cNvPr id="3" name="TextBox 2">
            <a:extLst>
              <a:ext uri="{FF2B5EF4-FFF2-40B4-BE49-F238E27FC236}">
                <a16:creationId xmlns:a16="http://schemas.microsoft.com/office/drawing/2014/main" id="{3FC7E78A-6780-474D-B7E6-428FE90BF94E}"/>
              </a:ext>
            </a:extLst>
          </p:cNvPr>
          <p:cNvSpPr txBox="1"/>
          <p:nvPr/>
        </p:nvSpPr>
        <p:spPr>
          <a:xfrm>
            <a:off x="0" y="90489"/>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4147CE9F-F71F-5742-B9E2-99F60BD7F6E7}"/>
              </a:ext>
            </a:extLst>
          </p:cNvPr>
          <p:cNvPicPr>
            <a:picLocks noChangeAspect="1"/>
          </p:cNvPicPr>
          <p:nvPr/>
        </p:nvPicPr>
        <p:blipFill>
          <a:blip r:embed="rId2"/>
          <a:stretch>
            <a:fillRect/>
          </a:stretch>
        </p:blipFill>
        <p:spPr>
          <a:xfrm>
            <a:off x="5110016" y="1200040"/>
            <a:ext cx="3424384" cy="4743559"/>
          </a:xfrm>
          <a:prstGeom prst="rect">
            <a:avLst/>
          </a:prstGeom>
        </p:spPr>
      </p:pic>
      <p:sp>
        <p:nvSpPr>
          <p:cNvPr id="5" name="TextBox 4">
            <a:extLst>
              <a:ext uri="{FF2B5EF4-FFF2-40B4-BE49-F238E27FC236}">
                <a16:creationId xmlns:a16="http://schemas.microsoft.com/office/drawing/2014/main" id="{6AD22A69-110C-2542-8841-AF38E40CB006}"/>
              </a:ext>
            </a:extLst>
          </p:cNvPr>
          <p:cNvSpPr txBox="1"/>
          <p:nvPr/>
        </p:nvSpPr>
        <p:spPr>
          <a:xfrm>
            <a:off x="5372100" y="6103927"/>
            <a:ext cx="3048000" cy="369332"/>
          </a:xfrm>
          <a:prstGeom prst="rect">
            <a:avLst/>
          </a:prstGeom>
          <a:solidFill>
            <a:schemeClr val="bg1">
              <a:lumMod val="95000"/>
            </a:schemeClr>
          </a:solidFill>
        </p:spPr>
        <p:txBody>
          <a:bodyPr wrap="square" rtlCol="0">
            <a:spAutoFit/>
          </a:bodyPr>
          <a:lstStyle/>
          <a:p>
            <a:r>
              <a:rPr lang="en-US" i="1" dirty="0">
                <a:solidFill>
                  <a:srgbClr val="0070C0"/>
                </a:solidFill>
              </a:rPr>
              <a:t>Illustration by A. Gofman</a:t>
            </a:r>
          </a:p>
        </p:txBody>
      </p:sp>
    </p:spTree>
    <p:extLst>
      <p:ext uri="{BB962C8B-B14F-4D97-AF65-F5344CB8AC3E}">
        <p14:creationId xmlns:p14="http://schemas.microsoft.com/office/powerpoint/2010/main" val="3748948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76200" y="1174640"/>
            <a:ext cx="8382000" cy="5683360"/>
          </a:xfrm>
          <a:solidFill>
            <a:srgbClr val="FFFF00"/>
          </a:solidFill>
        </p:spPr>
        <p:txBody>
          <a:bodyPr/>
          <a:lstStyle/>
          <a:p>
            <a:pPr marL="0" indent="0">
              <a:buNone/>
            </a:pPr>
            <a:r>
              <a:rPr lang="en-US" sz="2800" dirty="0"/>
              <a:t>One of first English adventure novels set in Africa</a:t>
            </a:r>
          </a:p>
          <a:p>
            <a:pPr marL="400050" lvl="1" indent="0">
              <a:buNone/>
            </a:pPr>
            <a:r>
              <a:rPr lang="en-US" sz="2400" dirty="0"/>
              <a:t>-- </a:t>
            </a:r>
            <a:r>
              <a:rPr lang="en-US" sz="2400" b="1" i="1" dirty="0">
                <a:solidFill>
                  <a:srgbClr val="7030A0"/>
                </a:solidFill>
              </a:rPr>
              <a:t>Genesis of “lost world” literary genre</a:t>
            </a:r>
          </a:p>
          <a:p>
            <a:pPr marL="400050" lvl="1" indent="0">
              <a:buNone/>
            </a:pPr>
            <a:r>
              <a:rPr lang="en-US" sz="2400" dirty="0"/>
              <a:t>-- written in age of discovery of ancient Egypt, Assyria etc.</a:t>
            </a:r>
          </a:p>
          <a:p>
            <a:pPr marL="400050" lvl="1" indent="0">
              <a:buNone/>
            </a:pPr>
            <a:r>
              <a:rPr lang="en-US" sz="2400" dirty="0"/>
              <a:t>-- much fanfare, immediate best-seller</a:t>
            </a:r>
          </a:p>
          <a:p>
            <a:pPr marL="400050" lvl="1" indent="0">
              <a:buNone/>
            </a:pPr>
            <a:r>
              <a:rPr lang="en-US" sz="2400" dirty="0"/>
              <a:t>-- “…a search of an unexplored region of Africa by a group of adventurers … for the missing brother of one of the party. ”  </a:t>
            </a:r>
            <a:r>
              <a:rPr lang="en-US" sz="2400" dirty="0">
                <a:solidFill>
                  <a:srgbClr val="002060"/>
                </a:solidFill>
                <a:hlinkClick r:id="rId2">
                  <a:extLst>
                    <a:ext uri="{A12FA001-AC4F-418D-AE19-62706E023703}">
                      <ahyp:hlinkClr xmlns:ahyp="http://schemas.microsoft.com/office/drawing/2018/hyperlinkcolor" val="tx"/>
                    </a:ext>
                  </a:extLst>
                </a:hlinkClick>
              </a:rPr>
              <a:t>LINK (Wikipedia)</a:t>
            </a:r>
            <a:endParaRPr lang="en-US" sz="2400" dirty="0">
              <a:solidFill>
                <a:srgbClr val="002060"/>
              </a:solidFill>
            </a:endParaRPr>
          </a:p>
          <a:p>
            <a:r>
              <a:rPr lang="en-US" sz="1800" dirty="0"/>
              <a:t>-- </a:t>
            </a:r>
            <a:r>
              <a:rPr lang="en-US" sz="2400" dirty="0"/>
              <a:t>used an altered version of the real story of the rescue of Columbus </a:t>
            </a:r>
            <a:r>
              <a:rPr lang="en-US" sz="2000" dirty="0"/>
              <a:t>… </a:t>
            </a:r>
            <a:r>
              <a:rPr lang="en-US" sz="2400" dirty="0"/>
              <a:t>[the explorers] use their foreknowledge of a solar eclipse to claim that they will black out the Sun as proof of their powers</a:t>
            </a:r>
          </a:p>
          <a:p>
            <a:pPr lvl="1"/>
            <a:r>
              <a:rPr lang="en-US" sz="2000" dirty="0"/>
              <a:t>Had scientific errors in 1</a:t>
            </a:r>
            <a:r>
              <a:rPr lang="en-US" sz="2000" baseline="30000" dirty="0"/>
              <a:t>st</a:t>
            </a:r>
            <a:r>
              <a:rPr lang="en-US" sz="2000" dirty="0"/>
              <a:t> edition, fixed subsequently (Frank Close 2020, </a:t>
            </a:r>
            <a:r>
              <a:rPr lang="en-US" sz="2000" i="1" dirty="0"/>
              <a:t>Eclipses</a:t>
            </a:r>
            <a:r>
              <a:rPr lang="en-US" sz="2000" dirty="0"/>
              <a:t>)</a:t>
            </a:r>
          </a:p>
          <a:p>
            <a:endParaRPr lang="en-US" sz="2800" dirty="0"/>
          </a:p>
          <a:p>
            <a:pPr marL="400050" lvl="1" indent="0">
              <a:buNone/>
            </a:pPr>
            <a:endParaRPr lang="en-US" sz="2400" dirty="0"/>
          </a:p>
          <a:p>
            <a:pPr marL="400050" lvl="1" indent="0">
              <a:buNone/>
            </a:pPr>
            <a:endParaRPr lang="en-US" sz="2400" dirty="0"/>
          </a:p>
          <a:p>
            <a:pPr marL="0" indent="0">
              <a:buNone/>
            </a:pPr>
            <a:endParaRPr lang="en-US" sz="2800" dirty="0"/>
          </a:p>
          <a:p>
            <a:pPr marL="0" indent="0">
              <a:buNone/>
            </a:pPr>
            <a:endParaRPr lang="en-US" sz="2800"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8458200" cy="1084152"/>
          </a:xfrm>
          <a:solidFill>
            <a:srgbClr val="FF0000"/>
          </a:solidFill>
        </p:spPr>
        <p:txBody>
          <a:bodyPr/>
          <a:lstStyle/>
          <a:p>
            <a:r>
              <a:rPr lang="en-US" sz="3200" b="1" dirty="0"/>
              <a:t>1885, HR Haggard, </a:t>
            </a:r>
            <a:r>
              <a:rPr lang="en-US" sz="3200" b="1" i="1" dirty="0"/>
              <a:t>King Solomon’s Mines</a:t>
            </a:r>
          </a:p>
        </p:txBody>
      </p:sp>
      <p:sp>
        <p:nvSpPr>
          <p:cNvPr id="3" name="TextBox 2">
            <a:extLst>
              <a:ext uri="{FF2B5EF4-FFF2-40B4-BE49-F238E27FC236}">
                <a16:creationId xmlns:a16="http://schemas.microsoft.com/office/drawing/2014/main" id="{3FC7E78A-6780-474D-B7E6-428FE90BF94E}"/>
              </a:ext>
            </a:extLst>
          </p:cNvPr>
          <p:cNvSpPr txBox="1"/>
          <p:nvPr/>
        </p:nvSpPr>
        <p:spPr>
          <a:xfrm>
            <a:off x="0" y="90489"/>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D79EF7EF-F172-C64F-A51F-C9EEA355A6C2}"/>
              </a:ext>
            </a:extLst>
          </p:cNvPr>
          <p:cNvPicPr>
            <a:picLocks noChangeAspect="1"/>
          </p:cNvPicPr>
          <p:nvPr/>
        </p:nvPicPr>
        <p:blipFill>
          <a:blip r:embed="rId3"/>
          <a:stretch>
            <a:fillRect/>
          </a:stretch>
        </p:blipFill>
        <p:spPr>
          <a:xfrm>
            <a:off x="7906214" y="1828800"/>
            <a:ext cx="1204354" cy="1828430"/>
          </a:xfrm>
          <a:prstGeom prst="rect">
            <a:avLst/>
          </a:prstGeom>
        </p:spPr>
      </p:pic>
    </p:spTree>
    <p:extLst>
      <p:ext uri="{BB962C8B-B14F-4D97-AF65-F5344CB8AC3E}">
        <p14:creationId xmlns:p14="http://schemas.microsoft.com/office/powerpoint/2010/main" val="1866143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457201" y="1600200"/>
            <a:ext cx="5943600" cy="5029200"/>
          </a:xfrm>
          <a:solidFill>
            <a:srgbClr val="FFFF00"/>
          </a:solidFill>
        </p:spPr>
        <p:txBody>
          <a:bodyPr/>
          <a:lstStyle/>
          <a:p>
            <a:r>
              <a:rPr lang="en-US" dirty="0"/>
              <a:t>Babylonian, adventures of historical King of </a:t>
            </a:r>
            <a:r>
              <a:rPr lang="en-US" dirty="0" err="1"/>
              <a:t>Uruk</a:t>
            </a:r>
            <a:endParaRPr lang="en-US" dirty="0"/>
          </a:p>
          <a:p>
            <a:r>
              <a:rPr lang="en-US" dirty="0"/>
              <a:t>Not very scientifically accurate</a:t>
            </a:r>
          </a:p>
          <a:p>
            <a:r>
              <a:rPr lang="en-US" dirty="0"/>
              <a:t>"Early in the morning at dawn a black cloud arose from the horizon . . . [the gods] turned everything to blackness." </a:t>
            </a:r>
          </a:p>
          <a:p>
            <a:r>
              <a:rPr lang="en-US" dirty="0">
                <a:solidFill>
                  <a:srgbClr val="002060"/>
                </a:solidFill>
                <a:hlinkClick r:id="rId2">
                  <a:extLst>
                    <a:ext uri="{A12FA001-AC4F-418D-AE19-62706E023703}">
                      <ahyp:hlinkClr xmlns:ahyp="http://schemas.microsoft.com/office/drawing/2018/hyperlinkcolor" val="tx"/>
                    </a:ext>
                  </a:extLst>
                </a:hlinkClick>
              </a:rPr>
              <a:t>LINK</a:t>
            </a:r>
            <a:endParaRPr lang="en-US" dirty="0">
              <a:solidFill>
                <a:srgbClr val="002060"/>
              </a:solidFill>
            </a:endParaRPr>
          </a:p>
          <a:p>
            <a:endParaRPr lang="en-US"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solidFill>
            <a:srgbClr val="FF0000"/>
          </a:solidFill>
        </p:spPr>
        <p:txBody>
          <a:bodyPr/>
          <a:lstStyle/>
          <a:p>
            <a:r>
              <a:rPr lang="en-US" b="1" dirty="0"/>
              <a:t>c. 2750-2500 BC, </a:t>
            </a:r>
            <a:r>
              <a:rPr lang="en-US" b="1" i="1" dirty="0"/>
              <a:t>Gilgamesh</a:t>
            </a:r>
          </a:p>
        </p:txBody>
      </p:sp>
      <p:sp>
        <p:nvSpPr>
          <p:cNvPr id="3" name="TextBox 2">
            <a:extLst>
              <a:ext uri="{FF2B5EF4-FFF2-40B4-BE49-F238E27FC236}">
                <a16:creationId xmlns:a16="http://schemas.microsoft.com/office/drawing/2014/main" id="{3FC7E78A-6780-474D-B7E6-428FE90BF94E}"/>
              </a:ext>
            </a:extLst>
          </p:cNvPr>
          <p:cNvSpPr txBox="1"/>
          <p:nvPr/>
        </p:nvSpPr>
        <p:spPr>
          <a:xfrm>
            <a:off x="0" y="90488"/>
            <a:ext cx="2971800" cy="646331"/>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A79C128D-400A-4D49-9DF6-458D981A2474}"/>
              </a:ext>
            </a:extLst>
          </p:cNvPr>
          <p:cNvPicPr>
            <a:picLocks noChangeAspect="1"/>
          </p:cNvPicPr>
          <p:nvPr/>
        </p:nvPicPr>
        <p:blipFill>
          <a:blip r:embed="rId3"/>
          <a:stretch>
            <a:fillRect/>
          </a:stretch>
        </p:blipFill>
        <p:spPr>
          <a:xfrm>
            <a:off x="6629400" y="1600200"/>
            <a:ext cx="2398114" cy="3657600"/>
          </a:xfrm>
          <a:prstGeom prst="rect">
            <a:avLst/>
          </a:prstGeom>
        </p:spPr>
      </p:pic>
    </p:spTree>
    <p:extLst>
      <p:ext uri="{BB962C8B-B14F-4D97-AF65-F5344CB8AC3E}">
        <p14:creationId xmlns:p14="http://schemas.microsoft.com/office/powerpoint/2010/main" val="2594214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80611" y="1169020"/>
            <a:ext cx="6853589" cy="5378559"/>
          </a:xfrm>
          <a:solidFill>
            <a:srgbClr val="FFFF00"/>
          </a:solidFill>
        </p:spPr>
        <p:txBody>
          <a:bodyPr/>
          <a:lstStyle/>
          <a:p>
            <a:r>
              <a:rPr lang="en-US" sz="2800" dirty="0"/>
              <a:t>"After </a:t>
            </a:r>
            <a:r>
              <a:rPr lang="en-US" sz="2800" dirty="0" err="1"/>
              <a:t>Bolesaw</a:t>
            </a:r>
            <a:r>
              <a:rPr lang="en-US" sz="2800" dirty="0"/>
              <a:t> witnessed the [Aug. 19,] 1887 solar eclipse himself, he was inspired to write one into the climactic scene of his novel. In the book, Pharaoh Ramses' chief adversary, </a:t>
            </a:r>
            <a:r>
              <a:rPr lang="en-US" sz="2800" dirty="0" err="1"/>
              <a:t>Herhor</a:t>
            </a:r>
            <a:r>
              <a:rPr lang="en-US" sz="2800" dirty="0"/>
              <a:t>, exploits a solar eclipse and pretends that he has the power to control the sun” </a:t>
            </a:r>
            <a:r>
              <a:rPr lang="en-US" sz="2800" i="1" dirty="0">
                <a:solidFill>
                  <a:srgbClr val="0070C0"/>
                </a:solidFill>
              </a:rPr>
              <a:t>[published in English, 1894-95]</a:t>
            </a:r>
          </a:p>
          <a:p>
            <a:pPr lvl="1"/>
            <a:r>
              <a:rPr lang="en-US" dirty="0"/>
              <a:t>Charlotte </a:t>
            </a:r>
            <a:r>
              <a:rPr lang="en-US" dirty="0" err="1"/>
              <a:t>Ahlin</a:t>
            </a:r>
            <a:r>
              <a:rPr lang="en-US" dirty="0"/>
              <a:t>, 2017, </a:t>
            </a:r>
            <a:r>
              <a:rPr lang="en-US" dirty="0">
                <a:solidFill>
                  <a:srgbClr val="002060"/>
                </a:solidFill>
                <a:hlinkClick r:id="rId2">
                  <a:extLst>
                    <a:ext uri="{A12FA001-AC4F-418D-AE19-62706E023703}">
                      <ahyp:hlinkClr xmlns:ahyp="http://schemas.microsoft.com/office/drawing/2018/hyperlinkcolor" val="tx"/>
                    </a:ext>
                  </a:extLst>
                </a:hlinkClick>
              </a:rPr>
              <a:t>LINK</a:t>
            </a:r>
            <a:endParaRPr lang="en-US" dirty="0">
              <a:solidFill>
                <a:srgbClr val="002060"/>
              </a:solidFill>
            </a:endParaRPr>
          </a:p>
          <a:p>
            <a:pPr marL="400050" lvl="1" indent="0">
              <a:buNone/>
            </a:pPr>
            <a:endParaRPr lang="en-US" sz="1600" dirty="0"/>
          </a:p>
          <a:p>
            <a:pPr marL="0" indent="0">
              <a:buNone/>
            </a:pPr>
            <a:endParaRPr lang="en-US" sz="1800" dirty="0"/>
          </a:p>
          <a:p>
            <a:pPr marL="0" indent="0">
              <a:buNone/>
            </a:pPr>
            <a:endParaRPr lang="en-US" sz="2800"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7315200" cy="1084152"/>
          </a:xfrm>
          <a:solidFill>
            <a:srgbClr val="FF0000"/>
          </a:solidFill>
        </p:spPr>
        <p:txBody>
          <a:bodyPr/>
          <a:lstStyle/>
          <a:p>
            <a:r>
              <a:rPr lang="en-US" sz="3200" b="1" dirty="0"/>
              <a:t>1888/94-95, </a:t>
            </a:r>
            <a:r>
              <a:rPr lang="en-US" sz="3200" b="1" dirty="0" err="1"/>
              <a:t>Bolesaw</a:t>
            </a:r>
            <a:r>
              <a:rPr lang="en-US" sz="3200" b="1" dirty="0"/>
              <a:t> </a:t>
            </a:r>
            <a:r>
              <a:rPr lang="en-US" sz="3200" b="1" dirty="0" err="1"/>
              <a:t>Prus</a:t>
            </a:r>
            <a:r>
              <a:rPr lang="en-US" sz="3200" b="1" dirty="0"/>
              <a:t>, </a:t>
            </a:r>
            <a:r>
              <a:rPr lang="en-US" sz="3200" b="1" i="1" dirty="0" err="1"/>
              <a:t>Pharoah</a:t>
            </a:r>
            <a:endParaRPr lang="en-US" sz="3200" b="1" i="1" dirty="0"/>
          </a:p>
        </p:txBody>
      </p:sp>
      <p:sp>
        <p:nvSpPr>
          <p:cNvPr id="3" name="TextBox 2">
            <a:extLst>
              <a:ext uri="{FF2B5EF4-FFF2-40B4-BE49-F238E27FC236}">
                <a16:creationId xmlns:a16="http://schemas.microsoft.com/office/drawing/2014/main" id="{3FC7E78A-6780-474D-B7E6-428FE90BF94E}"/>
              </a:ext>
            </a:extLst>
          </p:cNvPr>
          <p:cNvSpPr txBox="1"/>
          <p:nvPr/>
        </p:nvSpPr>
        <p:spPr>
          <a:xfrm>
            <a:off x="8467" y="58848"/>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FE70392D-00D6-E24B-AA4C-1AEA02839AA3}"/>
              </a:ext>
            </a:extLst>
          </p:cNvPr>
          <p:cNvPicPr>
            <a:picLocks noChangeAspect="1"/>
          </p:cNvPicPr>
          <p:nvPr/>
        </p:nvPicPr>
        <p:blipFill>
          <a:blip r:embed="rId3"/>
          <a:stretch>
            <a:fillRect/>
          </a:stretch>
        </p:blipFill>
        <p:spPr>
          <a:xfrm>
            <a:off x="7234589" y="84868"/>
            <a:ext cx="1790877" cy="2515277"/>
          </a:xfrm>
          <a:prstGeom prst="rect">
            <a:avLst/>
          </a:prstGeom>
        </p:spPr>
      </p:pic>
      <p:sp>
        <p:nvSpPr>
          <p:cNvPr id="5" name="TextBox 4">
            <a:extLst>
              <a:ext uri="{FF2B5EF4-FFF2-40B4-BE49-F238E27FC236}">
                <a16:creationId xmlns:a16="http://schemas.microsoft.com/office/drawing/2014/main" id="{090D9F7E-14C6-C941-83A6-E4DCF729FAA5}"/>
              </a:ext>
            </a:extLst>
          </p:cNvPr>
          <p:cNvSpPr txBox="1"/>
          <p:nvPr/>
        </p:nvSpPr>
        <p:spPr>
          <a:xfrm>
            <a:off x="7152128" y="2626165"/>
            <a:ext cx="1938866" cy="2246769"/>
          </a:xfrm>
          <a:prstGeom prst="rect">
            <a:avLst/>
          </a:prstGeom>
          <a:solidFill>
            <a:schemeClr val="bg1">
              <a:lumMod val="95000"/>
            </a:schemeClr>
          </a:solidFill>
        </p:spPr>
        <p:txBody>
          <a:bodyPr wrap="square" rtlCol="0">
            <a:spAutoFit/>
          </a:bodyPr>
          <a:lstStyle/>
          <a:p>
            <a:r>
              <a:rPr lang="en-US" sz="2000" i="1" dirty="0">
                <a:solidFill>
                  <a:srgbClr val="0070C0"/>
                </a:solidFill>
              </a:rPr>
              <a:t>Related to his work, </a:t>
            </a:r>
            <a:r>
              <a:rPr lang="en-US" sz="2000" i="1" u="sng" dirty="0">
                <a:solidFill>
                  <a:srgbClr val="0070C0"/>
                </a:solidFill>
              </a:rPr>
              <a:t>The Legends of Ancient Egypt</a:t>
            </a:r>
            <a:r>
              <a:rPr lang="en-US" sz="2000" i="1" dirty="0">
                <a:solidFill>
                  <a:srgbClr val="0070C0"/>
                </a:solidFill>
              </a:rPr>
              <a:t>,  published Jan. 1, 1888, in Polish</a:t>
            </a:r>
          </a:p>
        </p:txBody>
      </p:sp>
    </p:spTree>
    <p:extLst>
      <p:ext uri="{BB962C8B-B14F-4D97-AF65-F5344CB8AC3E}">
        <p14:creationId xmlns:p14="http://schemas.microsoft.com/office/powerpoint/2010/main" val="43586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279400" y="1174640"/>
            <a:ext cx="5910670" cy="5530959"/>
          </a:xfrm>
          <a:solidFill>
            <a:srgbClr val="FFFF00"/>
          </a:solidFill>
        </p:spPr>
        <p:txBody>
          <a:bodyPr/>
          <a:lstStyle/>
          <a:p>
            <a:r>
              <a:rPr lang="en-US" sz="2800" dirty="0"/>
              <a:t>'Hank, saves himself from execution by remembering the date of [a] historical solar eclipse  … if he is put to death, he will use magic to forever blot out the sun. … at the very last moment, the sun is eclipsed and everyone is plunged into darkness. The courtiers are terrified and release Hank, who pretends to "return" the sun to them’ </a:t>
            </a:r>
            <a:r>
              <a:rPr lang="en-US" sz="2800" dirty="0">
                <a:solidFill>
                  <a:srgbClr val="002060"/>
                </a:solidFill>
                <a:hlinkClick r:id="rId2">
                  <a:extLst>
                    <a:ext uri="{A12FA001-AC4F-418D-AE19-62706E023703}">
                      <ahyp:hlinkClr xmlns:ahyp="http://schemas.microsoft.com/office/drawing/2018/hyperlinkcolor" val="tx"/>
                    </a:ext>
                  </a:extLst>
                </a:hlinkClick>
              </a:rPr>
              <a:t>LINK</a:t>
            </a:r>
            <a:endParaRPr lang="en-US" sz="2800" dirty="0">
              <a:solidFill>
                <a:srgbClr val="002060"/>
              </a:solidFill>
            </a:endParaRPr>
          </a:p>
          <a:p>
            <a:r>
              <a:rPr lang="en-US" sz="2800" i="1" dirty="0"/>
              <a:t>Another case of using an eclipse prediction to show power</a:t>
            </a:r>
          </a:p>
          <a:p>
            <a:pPr marL="400050" lvl="1" indent="0">
              <a:buNone/>
            </a:pPr>
            <a:endParaRPr lang="en-US" sz="2400" dirty="0"/>
          </a:p>
          <a:p>
            <a:pPr marL="0" indent="0">
              <a:buNone/>
            </a:pPr>
            <a:endParaRPr lang="en-US" sz="2800" dirty="0"/>
          </a:p>
          <a:p>
            <a:pPr marL="0" indent="0">
              <a:buNone/>
            </a:pPr>
            <a:endParaRPr lang="en-US" sz="2800"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1084152"/>
          </a:xfrm>
          <a:solidFill>
            <a:srgbClr val="FF0000"/>
          </a:solidFill>
        </p:spPr>
        <p:txBody>
          <a:bodyPr/>
          <a:lstStyle/>
          <a:p>
            <a:r>
              <a:rPr lang="en-US" sz="2400" b="1" dirty="0"/>
              <a:t>1889, M Twain, </a:t>
            </a:r>
            <a:r>
              <a:rPr lang="en-US" sz="2400" b="1" i="1" dirty="0"/>
              <a:t>A Connecticut Yankee in King Arthur’s Court</a:t>
            </a:r>
          </a:p>
        </p:txBody>
      </p:sp>
      <p:sp>
        <p:nvSpPr>
          <p:cNvPr id="3" name="TextBox 2">
            <a:extLst>
              <a:ext uri="{FF2B5EF4-FFF2-40B4-BE49-F238E27FC236}">
                <a16:creationId xmlns:a16="http://schemas.microsoft.com/office/drawing/2014/main" id="{3FC7E78A-6780-474D-B7E6-428FE90BF94E}"/>
              </a:ext>
            </a:extLst>
          </p:cNvPr>
          <p:cNvSpPr txBox="1"/>
          <p:nvPr/>
        </p:nvSpPr>
        <p:spPr>
          <a:xfrm>
            <a:off x="0" y="73716"/>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0F8783B4-F25E-7241-9491-CC48C48BCD9F}"/>
              </a:ext>
            </a:extLst>
          </p:cNvPr>
          <p:cNvPicPr>
            <a:picLocks noChangeAspect="1"/>
          </p:cNvPicPr>
          <p:nvPr/>
        </p:nvPicPr>
        <p:blipFill>
          <a:blip r:embed="rId3"/>
          <a:stretch>
            <a:fillRect/>
          </a:stretch>
        </p:blipFill>
        <p:spPr>
          <a:xfrm>
            <a:off x="6190070" y="1189508"/>
            <a:ext cx="2808458" cy="1782291"/>
          </a:xfrm>
          <a:prstGeom prst="rect">
            <a:avLst/>
          </a:prstGeom>
        </p:spPr>
      </p:pic>
      <p:sp>
        <p:nvSpPr>
          <p:cNvPr id="7" name="TextBox 6">
            <a:extLst>
              <a:ext uri="{FF2B5EF4-FFF2-40B4-BE49-F238E27FC236}">
                <a16:creationId xmlns:a16="http://schemas.microsoft.com/office/drawing/2014/main" id="{7FD9C37C-44C7-AF45-81F2-8FA8F4F73822}"/>
              </a:ext>
            </a:extLst>
          </p:cNvPr>
          <p:cNvSpPr txBox="1"/>
          <p:nvPr/>
        </p:nvSpPr>
        <p:spPr>
          <a:xfrm>
            <a:off x="6477000" y="3051760"/>
            <a:ext cx="2286000" cy="923330"/>
          </a:xfrm>
          <a:prstGeom prst="rect">
            <a:avLst/>
          </a:prstGeom>
          <a:solidFill>
            <a:schemeClr val="bg1">
              <a:lumMod val="95000"/>
            </a:schemeClr>
          </a:solidFill>
        </p:spPr>
        <p:txBody>
          <a:bodyPr wrap="square" rtlCol="0">
            <a:spAutoFit/>
          </a:bodyPr>
          <a:lstStyle/>
          <a:p>
            <a:r>
              <a:rPr lang="en-US" i="1" dirty="0" err="1">
                <a:solidFill>
                  <a:srgbClr val="0070C0"/>
                </a:solidFill>
              </a:rPr>
              <a:t>Frontspiece</a:t>
            </a:r>
            <a:r>
              <a:rPr lang="en-US" i="1" dirty="0">
                <a:solidFill>
                  <a:srgbClr val="0070C0"/>
                </a:solidFill>
              </a:rPr>
              <a:t>, 1889 (restored), Daniel Carter Beard </a:t>
            </a:r>
          </a:p>
        </p:txBody>
      </p:sp>
      <p:sp>
        <p:nvSpPr>
          <p:cNvPr id="5" name="TextBox 4">
            <a:extLst>
              <a:ext uri="{FF2B5EF4-FFF2-40B4-BE49-F238E27FC236}">
                <a16:creationId xmlns:a16="http://schemas.microsoft.com/office/drawing/2014/main" id="{B191AB02-8F5E-B645-987F-371CAC3F909D}"/>
              </a:ext>
            </a:extLst>
          </p:cNvPr>
          <p:cNvSpPr txBox="1"/>
          <p:nvPr/>
        </p:nvSpPr>
        <p:spPr>
          <a:xfrm>
            <a:off x="6477000" y="4267200"/>
            <a:ext cx="2286000" cy="1631216"/>
          </a:xfrm>
          <a:prstGeom prst="rect">
            <a:avLst/>
          </a:prstGeom>
          <a:solidFill>
            <a:srgbClr val="FFC000"/>
          </a:solidFill>
        </p:spPr>
        <p:txBody>
          <a:bodyPr wrap="square" rtlCol="0">
            <a:spAutoFit/>
          </a:bodyPr>
          <a:lstStyle/>
          <a:p>
            <a:r>
              <a:rPr lang="en-US" sz="2000" i="1" dirty="0">
                <a:solidFill>
                  <a:srgbClr val="7030A0"/>
                </a:solidFill>
              </a:rPr>
              <a:t>An American dreams that he goes back to Camelot, and has many adventures.</a:t>
            </a:r>
          </a:p>
        </p:txBody>
      </p:sp>
    </p:spTree>
    <p:extLst>
      <p:ext uri="{BB962C8B-B14F-4D97-AF65-F5344CB8AC3E}">
        <p14:creationId xmlns:p14="http://schemas.microsoft.com/office/powerpoint/2010/main" val="2796700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279400" y="1174641"/>
            <a:ext cx="7264400" cy="4387959"/>
          </a:xfrm>
          <a:solidFill>
            <a:srgbClr val="FFFF00"/>
          </a:solidFill>
        </p:spPr>
        <p:txBody>
          <a:bodyPr/>
          <a:lstStyle/>
          <a:p>
            <a:pPr marL="0" indent="0">
              <a:buNone/>
            </a:pPr>
            <a:r>
              <a:rPr lang="en-US" sz="2400" dirty="0"/>
              <a:t>It sounded as if the Streets were running</a:t>
            </a:r>
          </a:p>
          <a:p>
            <a:pPr marL="0" indent="0">
              <a:buNone/>
            </a:pPr>
            <a:r>
              <a:rPr lang="en-US" sz="2400" dirty="0"/>
              <a:t>And then -- the Streets stood still --</a:t>
            </a:r>
          </a:p>
          <a:p>
            <a:pPr marL="0" indent="0">
              <a:buNone/>
            </a:pPr>
            <a:r>
              <a:rPr lang="en-US" sz="2400" dirty="0"/>
              <a:t>Eclipse -- was all we could see at the Window</a:t>
            </a:r>
          </a:p>
          <a:p>
            <a:pPr marL="0" indent="0">
              <a:buNone/>
            </a:pPr>
            <a:r>
              <a:rPr lang="en-US" sz="2400" dirty="0"/>
              <a:t>And Awe -- was all we could feel.</a:t>
            </a:r>
          </a:p>
          <a:p>
            <a:pPr marL="0" indent="0">
              <a:buNone/>
            </a:pPr>
            <a:endParaRPr lang="en-US" sz="2400" dirty="0"/>
          </a:p>
          <a:p>
            <a:pPr marL="0" indent="0">
              <a:buNone/>
            </a:pPr>
            <a:r>
              <a:rPr lang="en-US" sz="2400" dirty="0"/>
              <a:t>By and by -- the boldest stole out of his Covert</a:t>
            </a:r>
          </a:p>
          <a:p>
            <a:pPr marL="0" indent="0">
              <a:buNone/>
            </a:pPr>
            <a:r>
              <a:rPr lang="en-US" sz="2400" dirty="0"/>
              <a:t>To see if Time was there --</a:t>
            </a:r>
          </a:p>
          <a:p>
            <a:pPr marL="0" indent="0">
              <a:buNone/>
            </a:pPr>
            <a:r>
              <a:rPr lang="en-US" sz="2400" dirty="0"/>
              <a:t>Nature was in an Opal Apron,</a:t>
            </a:r>
          </a:p>
          <a:p>
            <a:pPr marL="0" indent="0">
              <a:buNone/>
            </a:pPr>
            <a:r>
              <a:rPr lang="en-US" sz="2400" dirty="0"/>
              <a:t>Mixing fresher Air.</a:t>
            </a:r>
          </a:p>
          <a:p>
            <a:pPr marL="400050" lvl="1" indent="0">
              <a:buNone/>
            </a:pPr>
            <a:endParaRPr lang="en-US" sz="1600" dirty="0"/>
          </a:p>
          <a:p>
            <a:pPr marL="0" indent="0">
              <a:buNone/>
            </a:pPr>
            <a:endParaRPr lang="en-US" sz="1800" dirty="0"/>
          </a:p>
          <a:p>
            <a:pPr marL="0" indent="0">
              <a:buNone/>
            </a:pPr>
            <a:endParaRPr lang="en-US" sz="2800"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1084152"/>
          </a:xfrm>
          <a:solidFill>
            <a:srgbClr val="FF0000"/>
          </a:solidFill>
        </p:spPr>
        <p:txBody>
          <a:bodyPr/>
          <a:lstStyle/>
          <a:p>
            <a:r>
              <a:rPr lang="en-US" sz="2400" b="1" dirty="0"/>
              <a:t>1891, E Dickinson, </a:t>
            </a:r>
            <a:r>
              <a:rPr lang="en-US" sz="2400" b="1" i="1" dirty="0"/>
              <a:t>It sounded as if the Streets were running</a:t>
            </a:r>
          </a:p>
        </p:txBody>
      </p:sp>
      <p:sp>
        <p:nvSpPr>
          <p:cNvPr id="3" name="TextBox 2">
            <a:extLst>
              <a:ext uri="{FF2B5EF4-FFF2-40B4-BE49-F238E27FC236}">
                <a16:creationId xmlns:a16="http://schemas.microsoft.com/office/drawing/2014/main" id="{3FC7E78A-6780-474D-B7E6-428FE90BF94E}"/>
              </a:ext>
            </a:extLst>
          </p:cNvPr>
          <p:cNvSpPr txBox="1"/>
          <p:nvPr/>
        </p:nvSpPr>
        <p:spPr>
          <a:xfrm>
            <a:off x="8467" y="58848"/>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sp>
        <p:nvSpPr>
          <p:cNvPr id="5" name="TextBox 4">
            <a:extLst>
              <a:ext uri="{FF2B5EF4-FFF2-40B4-BE49-F238E27FC236}">
                <a16:creationId xmlns:a16="http://schemas.microsoft.com/office/drawing/2014/main" id="{1F25BA5F-2CC9-9E4D-96AF-CD4400841FB9}"/>
              </a:ext>
            </a:extLst>
          </p:cNvPr>
          <p:cNvSpPr txBox="1"/>
          <p:nvPr/>
        </p:nvSpPr>
        <p:spPr>
          <a:xfrm>
            <a:off x="381000" y="5791200"/>
            <a:ext cx="4572000" cy="830997"/>
          </a:xfrm>
          <a:prstGeom prst="rect">
            <a:avLst/>
          </a:prstGeom>
          <a:solidFill>
            <a:schemeClr val="bg1">
              <a:lumMod val="95000"/>
            </a:schemeClr>
          </a:solidFill>
        </p:spPr>
        <p:txBody>
          <a:bodyPr wrap="square" rtlCol="0">
            <a:spAutoFit/>
          </a:bodyPr>
          <a:lstStyle/>
          <a:p>
            <a:r>
              <a:rPr lang="en-US" sz="2400" i="1" dirty="0">
                <a:solidFill>
                  <a:srgbClr val="002060"/>
                </a:solidFill>
              </a:rPr>
              <a:t>Is the “Opal Apron” a reference to the pearly corona?</a:t>
            </a:r>
          </a:p>
        </p:txBody>
      </p:sp>
      <p:pic>
        <p:nvPicPr>
          <p:cNvPr id="7" name="Picture 6">
            <a:extLst>
              <a:ext uri="{FF2B5EF4-FFF2-40B4-BE49-F238E27FC236}">
                <a16:creationId xmlns:a16="http://schemas.microsoft.com/office/drawing/2014/main" id="{EE0AA394-73DE-FB4D-B31F-AD7A16FE7D0C}"/>
              </a:ext>
            </a:extLst>
          </p:cNvPr>
          <p:cNvPicPr>
            <a:picLocks noChangeAspect="1"/>
          </p:cNvPicPr>
          <p:nvPr/>
        </p:nvPicPr>
        <p:blipFill>
          <a:blip r:embed="rId2"/>
          <a:stretch>
            <a:fillRect/>
          </a:stretch>
        </p:blipFill>
        <p:spPr>
          <a:xfrm>
            <a:off x="6858000" y="1447800"/>
            <a:ext cx="2197100" cy="2781300"/>
          </a:xfrm>
          <a:prstGeom prst="rect">
            <a:avLst/>
          </a:prstGeom>
        </p:spPr>
      </p:pic>
      <p:sp>
        <p:nvSpPr>
          <p:cNvPr id="8" name="TextBox 7">
            <a:extLst>
              <a:ext uri="{FF2B5EF4-FFF2-40B4-BE49-F238E27FC236}">
                <a16:creationId xmlns:a16="http://schemas.microsoft.com/office/drawing/2014/main" id="{63763444-D876-4141-AC4A-8E88E0A41630}"/>
              </a:ext>
            </a:extLst>
          </p:cNvPr>
          <p:cNvSpPr txBox="1"/>
          <p:nvPr/>
        </p:nvSpPr>
        <p:spPr>
          <a:xfrm>
            <a:off x="6889595" y="4390072"/>
            <a:ext cx="2133600" cy="1477328"/>
          </a:xfrm>
          <a:prstGeom prst="rect">
            <a:avLst/>
          </a:prstGeom>
          <a:solidFill>
            <a:schemeClr val="bg1">
              <a:lumMod val="95000"/>
            </a:schemeClr>
          </a:solidFill>
        </p:spPr>
        <p:txBody>
          <a:bodyPr wrap="square" rtlCol="0">
            <a:spAutoFit/>
          </a:bodyPr>
          <a:lstStyle/>
          <a:p>
            <a:r>
              <a:rPr lang="en-US" dirty="0">
                <a:solidFill>
                  <a:srgbClr val="0070C0"/>
                </a:solidFill>
              </a:rPr>
              <a:t>Emily Dickinson (1830-1886), as an adult, altered version, public domain, Wikipedia</a:t>
            </a:r>
          </a:p>
        </p:txBody>
      </p:sp>
    </p:spTree>
    <p:extLst>
      <p:ext uri="{BB962C8B-B14F-4D97-AF65-F5344CB8AC3E}">
        <p14:creationId xmlns:p14="http://schemas.microsoft.com/office/powerpoint/2010/main" val="1188716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33867" y="1159933"/>
            <a:ext cx="6959600" cy="5530959"/>
          </a:xfrm>
          <a:solidFill>
            <a:srgbClr val="FFFF00"/>
          </a:solidFill>
        </p:spPr>
        <p:txBody>
          <a:bodyPr/>
          <a:lstStyle/>
          <a:p>
            <a:pPr marL="400050" lvl="1" indent="0">
              <a:buNone/>
            </a:pPr>
            <a:r>
              <a:rPr lang="en-US" sz="2000" i="1" dirty="0">
                <a:solidFill>
                  <a:srgbClr val="0070C0"/>
                </a:solidFill>
              </a:rPr>
              <a:t>Thy shadow, Earth, from Pole to Central Sea, </a:t>
            </a:r>
          </a:p>
          <a:p>
            <a:pPr marL="400050" lvl="1" indent="0">
              <a:buNone/>
            </a:pPr>
            <a:r>
              <a:rPr lang="en-US" sz="2000" i="1" dirty="0">
                <a:solidFill>
                  <a:srgbClr val="0070C0"/>
                </a:solidFill>
              </a:rPr>
              <a:t>Now steals along upon the Moon's meek shine </a:t>
            </a:r>
          </a:p>
          <a:p>
            <a:pPr marL="400050" lvl="1" indent="0">
              <a:buNone/>
            </a:pPr>
            <a:r>
              <a:rPr lang="en-US" sz="2000" i="1" dirty="0">
                <a:solidFill>
                  <a:srgbClr val="0070C0"/>
                </a:solidFill>
              </a:rPr>
              <a:t>In even monochrome and curving line </a:t>
            </a:r>
          </a:p>
          <a:p>
            <a:pPr marL="400050" lvl="1" indent="0">
              <a:buNone/>
            </a:pPr>
            <a:r>
              <a:rPr lang="en-US" sz="2000" i="1" dirty="0">
                <a:solidFill>
                  <a:srgbClr val="0070C0"/>
                </a:solidFill>
              </a:rPr>
              <a:t>Of imperturbable serenity. </a:t>
            </a:r>
          </a:p>
          <a:p>
            <a:pPr marL="400050" lvl="1" indent="0">
              <a:buNone/>
            </a:pPr>
            <a:r>
              <a:rPr lang="en-US" sz="2000" dirty="0"/>
              <a:t>How shall I link such </a:t>
            </a:r>
            <a:r>
              <a:rPr lang="en-US" sz="2000" dirty="0" err="1"/>
              <a:t>suncast</a:t>
            </a:r>
            <a:r>
              <a:rPr lang="en-US" sz="2000" dirty="0"/>
              <a:t> symmetry </a:t>
            </a:r>
          </a:p>
          <a:p>
            <a:pPr marL="400050" lvl="1" indent="0">
              <a:buNone/>
            </a:pPr>
            <a:r>
              <a:rPr lang="en-US" sz="2000" dirty="0"/>
              <a:t>With the torn troubled form I know as thine, </a:t>
            </a:r>
          </a:p>
          <a:p>
            <a:pPr marL="400050" lvl="1" indent="0">
              <a:buNone/>
            </a:pPr>
            <a:r>
              <a:rPr lang="en-US" sz="2000" dirty="0"/>
              <a:t>That profile, placid as a brow divine, </a:t>
            </a:r>
          </a:p>
          <a:p>
            <a:pPr marL="400050" lvl="1" indent="0">
              <a:buNone/>
            </a:pPr>
            <a:r>
              <a:rPr lang="en-US" sz="2000" dirty="0"/>
              <a:t>With continents of moil and misery? </a:t>
            </a:r>
          </a:p>
          <a:p>
            <a:pPr marL="400050" lvl="1" indent="0">
              <a:buNone/>
            </a:pPr>
            <a:r>
              <a:rPr lang="en-US" sz="2000" i="1" dirty="0">
                <a:solidFill>
                  <a:srgbClr val="0070C0"/>
                </a:solidFill>
              </a:rPr>
              <a:t>And can immense Mortality but throw </a:t>
            </a:r>
          </a:p>
          <a:p>
            <a:pPr marL="400050" lvl="1" indent="0">
              <a:buNone/>
            </a:pPr>
            <a:r>
              <a:rPr lang="en-US" sz="2000" i="1" dirty="0">
                <a:solidFill>
                  <a:srgbClr val="0070C0"/>
                </a:solidFill>
              </a:rPr>
              <a:t>So small a shade, and Heaven's high human scheme </a:t>
            </a:r>
          </a:p>
          <a:p>
            <a:pPr marL="400050" lvl="1" indent="0">
              <a:buNone/>
            </a:pPr>
            <a:r>
              <a:rPr lang="en-US" sz="2000" i="1" dirty="0">
                <a:solidFill>
                  <a:srgbClr val="0070C0"/>
                </a:solidFill>
              </a:rPr>
              <a:t>Be hemmed within the coasts yon arc implies? </a:t>
            </a:r>
          </a:p>
          <a:p>
            <a:pPr marL="400050" lvl="1" indent="0">
              <a:buNone/>
            </a:pPr>
            <a:r>
              <a:rPr lang="en-US" sz="2000" dirty="0"/>
              <a:t>Is such the stellar gauge of earthly show, </a:t>
            </a:r>
          </a:p>
          <a:p>
            <a:pPr marL="400050" lvl="1" indent="0">
              <a:buNone/>
            </a:pPr>
            <a:r>
              <a:rPr lang="en-US" sz="2000" dirty="0"/>
              <a:t>Nation at war with nation, brains that teem, </a:t>
            </a:r>
          </a:p>
          <a:p>
            <a:pPr marL="400050" lvl="1" indent="0">
              <a:buNone/>
            </a:pPr>
            <a:r>
              <a:rPr lang="en-US" sz="2000" dirty="0"/>
              <a:t>Heroes, and women fairer than the skies?</a:t>
            </a:r>
          </a:p>
          <a:p>
            <a:pPr marL="0" indent="0">
              <a:buNone/>
            </a:pPr>
            <a:endParaRPr lang="en-US" sz="1800" dirty="0"/>
          </a:p>
          <a:p>
            <a:pPr marL="0" indent="0">
              <a:buNone/>
            </a:pPr>
            <a:endParaRPr lang="en-US" sz="2800"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1084152"/>
          </a:xfrm>
          <a:solidFill>
            <a:srgbClr val="FF0000"/>
          </a:solidFill>
        </p:spPr>
        <p:txBody>
          <a:bodyPr/>
          <a:lstStyle/>
          <a:p>
            <a:r>
              <a:rPr lang="en-US" sz="3200" b="1" dirty="0"/>
              <a:t>1902, Thomas Hardy, </a:t>
            </a:r>
            <a:r>
              <a:rPr lang="en-US" sz="3200" b="1" i="1" dirty="0"/>
              <a:t>At a lunar eclipse</a:t>
            </a:r>
          </a:p>
        </p:txBody>
      </p:sp>
      <p:sp>
        <p:nvSpPr>
          <p:cNvPr id="3" name="TextBox 2">
            <a:extLst>
              <a:ext uri="{FF2B5EF4-FFF2-40B4-BE49-F238E27FC236}">
                <a16:creationId xmlns:a16="http://schemas.microsoft.com/office/drawing/2014/main" id="{3FC7E78A-6780-474D-B7E6-428FE90BF94E}"/>
              </a:ext>
            </a:extLst>
          </p:cNvPr>
          <p:cNvSpPr txBox="1"/>
          <p:nvPr/>
        </p:nvSpPr>
        <p:spPr>
          <a:xfrm>
            <a:off x="8467" y="58848"/>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sp>
        <p:nvSpPr>
          <p:cNvPr id="5" name="TextBox 4">
            <a:extLst>
              <a:ext uri="{FF2B5EF4-FFF2-40B4-BE49-F238E27FC236}">
                <a16:creationId xmlns:a16="http://schemas.microsoft.com/office/drawing/2014/main" id="{50404E2B-C434-8846-958E-15F3E0415710}"/>
              </a:ext>
            </a:extLst>
          </p:cNvPr>
          <p:cNvSpPr txBox="1"/>
          <p:nvPr/>
        </p:nvSpPr>
        <p:spPr>
          <a:xfrm>
            <a:off x="6172200" y="1219200"/>
            <a:ext cx="2676293" cy="1200329"/>
          </a:xfrm>
          <a:prstGeom prst="rect">
            <a:avLst/>
          </a:prstGeom>
          <a:solidFill>
            <a:schemeClr val="bg1">
              <a:lumMod val="95000"/>
            </a:schemeClr>
          </a:solidFill>
        </p:spPr>
        <p:txBody>
          <a:bodyPr wrap="square" rtlCol="0">
            <a:spAutoFit/>
          </a:bodyPr>
          <a:lstStyle/>
          <a:p>
            <a:r>
              <a:rPr lang="en-US" dirty="0">
                <a:solidFill>
                  <a:srgbClr val="C00000"/>
                </a:solidFill>
              </a:rPr>
              <a:t>From: Hardy, </a:t>
            </a:r>
            <a:r>
              <a:rPr lang="en-US" i="1" dirty="0">
                <a:solidFill>
                  <a:srgbClr val="C00000"/>
                </a:solidFill>
              </a:rPr>
              <a:t>Poems of the Past and Present</a:t>
            </a:r>
            <a:r>
              <a:rPr lang="en-US" dirty="0">
                <a:solidFill>
                  <a:srgbClr val="C00000"/>
                </a:solidFill>
              </a:rPr>
              <a:t>, first published 1902, </a:t>
            </a:r>
            <a:r>
              <a:rPr lang="en-US" dirty="0">
                <a:solidFill>
                  <a:srgbClr val="0070C0"/>
                </a:solidFill>
                <a:hlinkClick r:id="rId3">
                  <a:extLst>
                    <a:ext uri="{A12FA001-AC4F-418D-AE19-62706E023703}">
                      <ahyp:hlinkClr xmlns:ahyp="http://schemas.microsoft.com/office/drawing/2018/hyperlinkcolor" val="tx"/>
                    </a:ext>
                  </a:extLst>
                </a:hlinkClick>
              </a:rPr>
              <a:t>LINK</a:t>
            </a:r>
            <a:endParaRPr lang="en-US" dirty="0">
              <a:solidFill>
                <a:srgbClr val="0070C0"/>
              </a:solidFill>
            </a:endParaRPr>
          </a:p>
        </p:txBody>
      </p:sp>
      <p:sp>
        <p:nvSpPr>
          <p:cNvPr id="6" name="TextBox 5">
            <a:extLst>
              <a:ext uri="{FF2B5EF4-FFF2-40B4-BE49-F238E27FC236}">
                <a16:creationId xmlns:a16="http://schemas.microsoft.com/office/drawing/2014/main" id="{BA8599AB-7DAD-6441-9C44-C838343C2F28}"/>
              </a:ext>
            </a:extLst>
          </p:cNvPr>
          <p:cNvSpPr txBox="1"/>
          <p:nvPr/>
        </p:nvSpPr>
        <p:spPr>
          <a:xfrm>
            <a:off x="7201571" y="5035198"/>
            <a:ext cx="1524000" cy="1569660"/>
          </a:xfrm>
          <a:prstGeom prst="rect">
            <a:avLst/>
          </a:prstGeom>
          <a:solidFill>
            <a:srgbClr val="FFC000"/>
          </a:solidFill>
        </p:spPr>
        <p:txBody>
          <a:bodyPr wrap="square" rtlCol="0">
            <a:spAutoFit/>
          </a:bodyPr>
          <a:lstStyle/>
          <a:p>
            <a:r>
              <a:rPr lang="en-US" sz="2400" b="1" dirty="0">
                <a:solidFill>
                  <a:srgbClr val="7030A0"/>
                </a:solidFill>
              </a:rPr>
              <a:t>FYI Audio file, 0.7’, </a:t>
            </a:r>
            <a:r>
              <a:rPr lang="en-US" sz="2400" b="1" dirty="0">
                <a:solidFill>
                  <a:srgbClr val="C00000"/>
                </a:solidFill>
                <a:hlinkClick r:id="rId4">
                  <a:extLst>
                    <a:ext uri="{A12FA001-AC4F-418D-AE19-62706E023703}">
                      <ahyp:hlinkClr xmlns:ahyp="http://schemas.microsoft.com/office/drawing/2018/hyperlinkcolor" val="tx"/>
                    </a:ext>
                  </a:extLst>
                </a:hlinkClick>
              </a:rPr>
              <a:t>link</a:t>
            </a:r>
            <a:endParaRPr lang="en-US" sz="2400" b="1" dirty="0">
              <a:solidFill>
                <a:srgbClr val="C00000"/>
              </a:solidFill>
            </a:endParaRPr>
          </a:p>
        </p:txBody>
      </p:sp>
      <p:pic>
        <p:nvPicPr>
          <p:cNvPr id="8" name="Picture 7">
            <a:extLst>
              <a:ext uri="{FF2B5EF4-FFF2-40B4-BE49-F238E27FC236}">
                <a16:creationId xmlns:a16="http://schemas.microsoft.com/office/drawing/2014/main" id="{5AA83875-17D0-034A-8183-F98DAFEDBECD}"/>
              </a:ext>
            </a:extLst>
          </p:cNvPr>
          <p:cNvPicPr>
            <a:picLocks noChangeAspect="1"/>
          </p:cNvPicPr>
          <p:nvPr/>
        </p:nvPicPr>
        <p:blipFill>
          <a:blip r:embed="rId5"/>
          <a:stretch>
            <a:fillRect/>
          </a:stretch>
        </p:blipFill>
        <p:spPr>
          <a:xfrm>
            <a:off x="7239000" y="2218730"/>
            <a:ext cx="1380893" cy="1806303"/>
          </a:xfrm>
          <a:prstGeom prst="rect">
            <a:avLst/>
          </a:prstGeom>
        </p:spPr>
      </p:pic>
      <p:sp>
        <p:nvSpPr>
          <p:cNvPr id="9" name="TextBox 8">
            <a:extLst>
              <a:ext uri="{FF2B5EF4-FFF2-40B4-BE49-F238E27FC236}">
                <a16:creationId xmlns:a16="http://schemas.microsoft.com/office/drawing/2014/main" id="{C7F855D0-264B-B442-BFB6-11C5C4932FD1}"/>
              </a:ext>
            </a:extLst>
          </p:cNvPr>
          <p:cNvSpPr txBox="1"/>
          <p:nvPr/>
        </p:nvSpPr>
        <p:spPr>
          <a:xfrm>
            <a:off x="6800076" y="4101233"/>
            <a:ext cx="2133600" cy="830997"/>
          </a:xfrm>
          <a:prstGeom prst="rect">
            <a:avLst/>
          </a:prstGeom>
          <a:solidFill>
            <a:schemeClr val="bg1">
              <a:lumMod val="95000"/>
            </a:schemeClr>
          </a:solidFill>
        </p:spPr>
        <p:txBody>
          <a:bodyPr wrap="square" rtlCol="0">
            <a:spAutoFit/>
          </a:bodyPr>
          <a:lstStyle/>
          <a:p>
            <a:r>
              <a:rPr lang="en-US" sz="1600" i="1" dirty="0">
                <a:solidFill>
                  <a:srgbClr val="0070C0"/>
                </a:solidFill>
              </a:rPr>
              <a:t>Thomas Hardy, 1889, public domain, Wikipedia </a:t>
            </a:r>
          </a:p>
        </p:txBody>
      </p:sp>
    </p:spTree>
    <p:extLst>
      <p:ext uri="{BB962C8B-B14F-4D97-AF65-F5344CB8AC3E}">
        <p14:creationId xmlns:p14="http://schemas.microsoft.com/office/powerpoint/2010/main" val="860153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279400" y="1174641"/>
            <a:ext cx="4826000" cy="5149959"/>
          </a:xfrm>
          <a:solidFill>
            <a:srgbClr val="FFFF00"/>
          </a:solidFill>
        </p:spPr>
        <p:txBody>
          <a:bodyPr/>
          <a:lstStyle/>
          <a:p>
            <a:r>
              <a:rPr lang="en-US" dirty="0"/>
              <a:t>"A group of children and their guardian, captives of a sun-worshipping African tribe, escape by threatening to kill the sun, having prior knowledge of an imminent solar eclipse.”</a:t>
            </a:r>
          </a:p>
          <a:p>
            <a:r>
              <a:rPr lang="en-US" dirty="0">
                <a:solidFill>
                  <a:srgbClr val="002060"/>
                </a:solidFill>
                <a:hlinkClick r:id="rId2">
                  <a:extLst>
                    <a:ext uri="{A12FA001-AC4F-418D-AE19-62706E023703}">
                      <ahyp:hlinkClr xmlns:ahyp="http://schemas.microsoft.com/office/drawing/2018/hyperlinkcolor" val="tx"/>
                    </a:ext>
                  </a:extLst>
                </a:hlinkClick>
              </a:rPr>
              <a:t>LINK</a:t>
            </a:r>
            <a:endParaRPr lang="en-US" dirty="0">
              <a:solidFill>
                <a:srgbClr val="002060"/>
              </a:solidFill>
            </a:endParaRPr>
          </a:p>
          <a:p>
            <a:endParaRPr lang="en-US" sz="1600" dirty="0"/>
          </a:p>
          <a:p>
            <a:pPr marL="0" indent="0">
              <a:buNone/>
            </a:pPr>
            <a:endParaRPr lang="en-US" sz="1800" dirty="0"/>
          </a:p>
          <a:p>
            <a:pPr marL="0" indent="0">
              <a:buNone/>
            </a:pPr>
            <a:endParaRPr lang="en-US" sz="2800"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1084152"/>
          </a:xfrm>
          <a:solidFill>
            <a:srgbClr val="FF0000"/>
          </a:solidFill>
        </p:spPr>
        <p:txBody>
          <a:bodyPr/>
          <a:lstStyle/>
          <a:p>
            <a:r>
              <a:rPr lang="en-US" sz="3200" b="1" dirty="0"/>
              <a:t>c. 1940, Enid Blyton, </a:t>
            </a:r>
            <a:r>
              <a:rPr lang="en-US" sz="3200" b="1" i="1" dirty="0"/>
              <a:t>Secret Mountain</a:t>
            </a:r>
          </a:p>
        </p:txBody>
      </p:sp>
      <p:sp>
        <p:nvSpPr>
          <p:cNvPr id="3" name="TextBox 2">
            <a:extLst>
              <a:ext uri="{FF2B5EF4-FFF2-40B4-BE49-F238E27FC236}">
                <a16:creationId xmlns:a16="http://schemas.microsoft.com/office/drawing/2014/main" id="{3FC7E78A-6780-474D-B7E6-428FE90BF94E}"/>
              </a:ext>
            </a:extLst>
          </p:cNvPr>
          <p:cNvSpPr txBox="1"/>
          <p:nvPr/>
        </p:nvSpPr>
        <p:spPr>
          <a:xfrm>
            <a:off x="8467" y="58848"/>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51195A4D-211F-124C-B9A8-C0D2AA9D6E02}"/>
              </a:ext>
            </a:extLst>
          </p:cNvPr>
          <p:cNvPicPr>
            <a:picLocks noChangeAspect="1"/>
          </p:cNvPicPr>
          <p:nvPr/>
        </p:nvPicPr>
        <p:blipFill>
          <a:blip r:embed="rId3"/>
          <a:stretch>
            <a:fillRect/>
          </a:stretch>
        </p:blipFill>
        <p:spPr>
          <a:xfrm>
            <a:off x="6096000" y="3657600"/>
            <a:ext cx="1943421" cy="2933700"/>
          </a:xfrm>
          <a:prstGeom prst="rect">
            <a:avLst/>
          </a:prstGeom>
        </p:spPr>
      </p:pic>
      <p:pic>
        <p:nvPicPr>
          <p:cNvPr id="8" name="Picture 7">
            <a:extLst>
              <a:ext uri="{FF2B5EF4-FFF2-40B4-BE49-F238E27FC236}">
                <a16:creationId xmlns:a16="http://schemas.microsoft.com/office/drawing/2014/main" id="{FAA4C34D-7F74-6745-BB03-59F1D4539950}"/>
              </a:ext>
            </a:extLst>
          </p:cNvPr>
          <p:cNvPicPr>
            <a:picLocks noChangeAspect="1"/>
          </p:cNvPicPr>
          <p:nvPr/>
        </p:nvPicPr>
        <p:blipFill>
          <a:blip r:embed="rId4"/>
          <a:stretch>
            <a:fillRect/>
          </a:stretch>
        </p:blipFill>
        <p:spPr>
          <a:xfrm>
            <a:off x="5410200" y="1371600"/>
            <a:ext cx="1828800" cy="1920240"/>
          </a:xfrm>
          <a:prstGeom prst="rect">
            <a:avLst/>
          </a:prstGeom>
        </p:spPr>
      </p:pic>
      <p:sp>
        <p:nvSpPr>
          <p:cNvPr id="9" name="TextBox 8">
            <a:extLst>
              <a:ext uri="{FF2B5EF4-FFF2-40B4-BE49-F238E27FC236}">
                <a16:creationId xmlns:a16="http://schemas.microsoft.com/office/drawing/2014/main" id="{2A978EE7-39D1-2F45-9B73-2EBC2C886141}"/>
              </a:ext>
            </a:extLst>
          </p:cNvPr>
          <p:cNvSpPr txBox="1"/>
          <p:nvPr/>
        </p:nvSpPr>
        <p:spPr>
          <a:xfrm>
            <a:off x="7391400" y="1371600"/>
            <a:ext cx="1600200" cy="1754326"/>
          </a:xfrm>
          <a:prstGeom prst="rect">
            <a:avLst/>
          </a:prstGeom>
          <a:solidFill>
            <a:schemeClr val="bg1">
              <a:lumMod val="95000"/>
            </a:schemeClr>
          </a:solidFill>
        </p:spPr>
        <p:txBody>
          <a:bodyPr wrap="square" rtlCol="0">
            <a:spAutoFit/>
          </a:bodyPr>
          <a:lstStyle/>
          <a:p>
            <a:r>
              <a:rPr lang="en-US" i="1" dirty="0">
                <a:solidFill>
                  <a:srgbClr val="0070C0"/>
                </a:solidFill>
              </a:rPr>
              <a:t>Enid Blyton (1897-1968), </a:t>
            </a:r>
            <a:r>
              <a:rPr lang="en-US" i="1" dirty="0" err="1">
                <a:solidFill>
                  <a:srgbClr val="0070C0"/>
                </a:solidFill>
              </a:rPr>
              <a:t>Encylopedia</a:t>
            </a:r>
            <a:r>
              <a:rPr lang="en-US" i="1" dirty="0">
                <a:solidFill>
                  <a:srgbClr val="0070C0"/>
                </a:solidFill>
              </a:rPr>
              <a:t> Britannica and Wikipedia </a:t>
            </a:r>
          </a:p>
        </p:txBody>
      </p:sp>
    </p:spTree>
    <p:extLst>
      <p:ext uri="{BB962C8B-B14F-4D97-AF65-F5344CB8AC3E}">
        <p14:creationId xmlns:p14="http://schemas.microsoft.com/office/powerpoint/2010/main" val="1361502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279400" y="1174641"/>
            <a:ext cx="6654800" cy="5149959"/>
          </a:xfrm>
          <a:solidFill>
            <a:srgbClr val="FFFF00"/>
          </a:solidFill>
        </p:spPr>
        <p:txBody>
          <a:bodyPr/>
          <a:lstStyle/>
          <a:p>
            <a:r>
              <a:rPr lang="en-US" sz="2800" dirty="0"/>
              <a:t>But what happens when there's an eclipse on a planet that has never known darkness? </a:t>
            </a:r>
          </a:p>
          <a:p>
            <a:r>
              <a:rPr lang="en-US" sz="2800" dirty="0"/>
              <a:t>[a planet] is illuminated at all times by at least one of its six suns. No one has ever known night. A rare, total eclipse gives the inhabitants … their first ever view of the night sky...and the shocking revelation of stars, and the possibility of other planets out there in the universe, drives the entire population mad.”  </a:t>
            </a:r>
            <a:r>
              <a:rPr lang="en-US" sz="2800" dirty="0">
                <a:solidFill>
                  <a:srgbClr val="002060"/>
                </a:solidFill>
                <a:hlinkClick r:id="rId2">
                  <a:extLst>
                    <a:ext uri="{A12FA001-AC4F-418D-AE19-62706E023703}">
                      <ahyp:hlinkClr xmlns:ahyp="http://schemas.microsoft.com/office/drawing/2018/hyperlinkcolor" val="tx"/>
                    </a:ext>
                  </a:extLst>
                </a:hlinkClick>
              </a:rPr>
              <a:t>LINK</a:t>
            </a:r>
            <a:endParaRPr lang="en-US" sz="2800" dirty="0">
              <a:solidFill>
                <a:srgbClr val="002060"/>
              </a:solidFill>
            </a:endParaRPr>
          </a:p>
          <a:p>
            <a:endParaRPr lang="en-US" sz="1600" dirty="0"/>
          </a:p>
          <a:p>
            <a:pPr marL="0" indent="0">
              <a:buNone/>
            </a:pPr>
            <a:endParaRPr lang="en-US" sz="1800" dirty="0"/>
          </a:p>
          <a:p>
            <a:pPr marL="0" indent="0">
              <a:buNone/>
            </a:pPr>
            <a:endParaRPr lang="en-US" sz="2800"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7"/>
            <a:ext cx="9144000" cy="1115793"/>
          </a:xfrm>
          <a:solidFill>
            <a:srgbClr val="FF0000"/>
          </a:solidFill>
        </p:spPr>
        <p:txBody>
          <a:bodyPr/>
          <a:lstStyle/>
          <a:p>
            <a:r>
              <a:rPr lang="en-US" sz="3200" b="1" dirty="0"/>
              <a:t>1941, Isaac Asimov, </a:t>
            </a:r>
            <a:r>
              <a:rPr lang="en-US" sz="3200" b="1" i="1" dirty="0"/>
              <a:t>Nightfall</a:t>
            </a:r>
          </a:p>
        </p:txBody>
      </p:sp>
      <p:sp>
        <p:nvSpPr>
          <p:cNvPr id="3" name="TextBox 2">
            <a:extLst>
              <a:ext uri="{FF2B5EF4-FFF2-40B4-BE49-F238E27FC236}">
                <a16:creationId xmlns:a16="http://schemas.microsoft.com/office/drawing/2014/main" id="{3FC7E78A-6780-474D-B7E6-428FE90BF94E}"/>
              </a:ext>
            </a:extLst>
          </p:cNvPr>
          <p:cNvSpPr txBox="1"/>
          <p:nvPr/>
        </p:nvSpPr>
        <p:spPr>
          <a:xfrm>
            <a:off x="8467" y="58848"/>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8CAE1DD2-E7E1-2744-B0DB-8E6E2E2C6D83}"/>
              </a:ext>
            </a:extLst>
          </p:cNvPr>
          <p:cNvPicPr>
            <a:picLocks noChangeAspect="1"/>
          </p:cNvPicPr>
          <p:nvPr/>
        </p:nvPicPr>
        <p:blipFill>
          <a:blip r:embed="rId3"/>
          <a:stretch>
            <a:fillRect/>
          </a:stretch>
        </p:blipFill>
        <p:spPr>
          <a:xfrm>
            <a:off x="7086600" y="1371600"/>
            <a:ext cx="1869225" cy="3016250"/>
          </a:xfrm>
          <a:prstGeom prst="rect">
            <a:avLst/>
          </a:prstGeom>
        </p:spPr>
      </p:pic>
      <p:sp>
        <p:nvSpPr>
          <p:cNvPr id="7" name="TextBox 6">
            <a:extLst>
              <a:ext uri="{FF2B5EF4-FFF2-40B4-BE49-F238E27FC236}">
                <a16:creationId xmlns:a16="http://schemas.microsoft.com/office/drawing/2014/main" id="{6A760D6B-D770-E84F-A200-AF41949C9374}"/>
              </a:ext>
            </a:extLst>
          </p:cNvPr>
          <p:cNvSpPr txBox="1"/>
          <p:nvPr/>
        </p:nvSpPr>
        <p:spPr>
          <a:xfrm>
            <a:off x="7182005" y="4495800"/>
            <a:ext cx="1600200" cy="1200329"/>
          </a:xfrm>
          <a:prstGeom prst="rect">
            <a:avLst/>
          </a:prstGeom>
          <a:solidFill>
            <a:schemeClr val="bg1">
              <a:lumMod val="95000"/>
            </a:schemeClr>
          </a:solidFill>
        </p:spPr>
        <p:txBody>
          <a:bodyPr wrap="square" rtlCol="0">
            <a:spAutoFit/>
          </a:bodyPr>
          <a:lstStyle/>
          <a:p>
            <a:r>
              <a:rPr lang="en-US" dirty="0">
                <a:solidFill>
                  <a:srgbClr val="0070C0"/>
                </a:solidFill>
              </a:rPr>
              <a:t>1990 edition, with Robert Silverberg, Wikipedia</a:t>
            </a:r>
          </a:p>
        </p:txBody>
      </p:sp>
    </p:spTree>
    <p:extLst>
      <p:ext uri="{BB962C8B-B14F-4D97-AF65-F5344CB8AC3E}">
        <p14:creationId xmlns:p14="http://schemas.microsoft.com/office/powerpoint/2010/main" val="4027725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8467" y="1143000"/>
            <a:ext cx="6815228" cy="5715000"/>
          </a:xfrm>
          <a:solidFill>
            <a:srgbClr val="FFFF00"/>
          </a:solidFill>
        </p:spPr>
        <p:txBody>
          <a:bodyPr/>
          <a:lstStyle/>
          <a:p>
            <a:r>
              <a:rPr lang="en-US" sz="2800" dirty="0"/>
              <a:t>'</a:t>
            </a:r>
            <a:r>
              <a:rPr lang="en-US" sz="2800" dirty="0" err="1"/>
              <a:t>Tintin</a:t>
            </a:r>
            <a:r>
              <a:rPr lang="en-US" sz="2800" dirty="0"/>
              <a:t> and Captain Haddock are captured by the Prince of the Sun in Peru, and sentenced to death for being nosy jerks. </a:t>
            </a:r>
          </a:p>
          <a:p>
            <a:r>
              <a:rPr lang="en-US" sz="2800" dirty="0"/>
              <a:t>But the Prince lets </a:t>
            </a:r>
            <a:r>
              <a:rPr lang="en-US" sz="2800" dirty="0" err="1"/>
              <a:t>Tintin</a:t>
            </a:r>
            <a:r>
              <a:rPr lang="en-US" sz="2800" dirty="0"/>
              <a:t> choose the hour of their death, and of course </a:t>
            </a:r>
            <a:r>
              <a:rPr lang="en-US" sz="2800" dirty="0" err="1"/>
              <a:t>Tintin</a:t>
            </a:r>
            <a:r>
              <a:rPr lang="en-US" sz="2800" dirty="0"/>
              <a:t> picks the exact moment of a handy solar eclipse. The Prince and his people are so freaked out by </a:t>
            </a:r>
            <a:r>
              <a:rPr lang="en-US" sz="2800" dirty="0" err="1"/>
              <a:t>Tintin's</a:t>
            </a:r>
            <a:r>
              <a:rPr lang="en-US" sz="2800" dirty="0"/>
              <a:t> ability to command the sun that they agree to free him if he brings daylight back.’</a:t>
            </a:r>
          </a:p>
          <a:p>
            <a:r>
              <a:rPr lang="en-US" sz="2800" dirty="0">
                <a:solidFill>
                  <a:srgbClr val="002060"/>
                </a:solidFill>
                <a:hlinkClick r:id="rId2">
                  <a:extLst>
                    <a:ext uri="{A12FA001-AC4F-418D-AE19-62706E023703}">
                      <ahyp:hlinkClr xmlns:ahyp="http://schemas.microsoft.com/office/drawing/2018/hyperlinkcolor" val="tx"/>
                    </a:ext>
                  </a:extLst>
                </a:hlinkClick>
              </a:rPr>
              <a:t>LINK</a:t>
            </a:r>
            <a:endParaRPr lang="en-US" sz="2800" dirty="0">
              <a:solidFill>
                <a:srgbClr val="002060"/>
              </a:solidFill>
            </a:endParaRPr>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1084152"/>
          </a:xfrm>
          <a:solidFill>
            <a:srgbClr val="FF0000"/>
          </a:solidFill>
        </p:spPr>
        <p:txBody>
          <a:bodyPr/>
          <a:lstStyle/>
          <a:p>
            <a:r>
              <a:rPr lang="en-US" sz="3200" b="1" dirty="0"/>
              <a:t>1949, </a:t>
            </a:r>
            <a:r>
              <a:rPr lang="en-US" sz="3200" b="1" dirty="0" err="1"/>
              <a:t>Hergé</a:t>
            </a:r>
            <a:r>
              <a:rPr lang="en-US" sz="3200" b="1" dirty="0"/>
              <a:t>, </a:t>
            </a:r>
            <a:r>
              <a:rPr lang="en-US" sz="3200" b="1" i="1" dirty="0"/>
              <a:t>Tin Tin: Prisoners of the Sun</a:t>
            </a:r>
          </a:p>
        </p:txBody>
      </p:sp>
      <p:sp>
        <p:nvSpPr>
          <p:cNvPr id="3" name="TextBox 2">
            <a:extLst>
              <a:ext uri="{FF2B5EF4-FFF2-40B4-BE49-F238E27FC236}">
                <a16:creationId xmlns:a16="http://schemas.microsoft.com/office/drawing/2014/main" id="{3FC7E78A-6780-474D-B7E6-428FE90BF94E}"/>
              </a:ext>
            </a:extLst>
          </p:cNvPr>
          <p:cNvSpPr txBox="1"/>
          <p:nvPr/>
        </p:nvSpPr>
        <p:spPr>
          <a:xfrm>
            <a:off x="8467" y="58848"/>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67E44173-9362-5D4A-BCCC-649D099E8A77}"/>
              </a:ext>
            </a:extLst>
          </p:cNvPr>
          <p:cNvPicPr>
            <a:picLocks noChangeAspect="1"/>
          </p:cNvPicPr>
          <p:nvPr/>
        </p:nvPicPr>
        <p:blipFill>
          <a:blip r:embed="rId3"/>
          <a:stretch>
            <a:fillRect/>
          </a:stretch>
        </p:blipFill>
        <p:spPr>
          <a:xfrm>
            <a:off x="6823695" y="1371600"/>
            <a:ext cx="2196662" cy="2895600"/>
          </a:xfrm>
          <a:prstGeom prst="rect">
            <a:avLst/>
          </a:prstGeom>
        </p:spPr>
      </p:pic>
      <p:sp>
        <p:nvSpPr>
          <p:cNvPr id="7" name="TextBox 6">
            <a:extLst>
              <a:ext uri="{FF2B5EF4-FFF2-40B4-BE49-F238E27FC236}">
                <a16:creationId xmlns:a16="http://schemas.microsoft.com/office/drawing/2014/main" id="{83E087AF-3B7A-7E49-8B1F-B4ECE544E568}"/>
              </a:ext>
            </a:extLst>
          </p:cNvPr>
          <p:cNvSpPr txBox="1"/>
          <p:nvPr/>
        </p:nvSpPr>
        <p:spPr>
          <a:xfrm>
            <a:off x="6934199" y="4419600"/>
            <a:ext cx="2086157" cy="1200329"/>
          </a:xfrm>
          <a:prstGeom prst="rect">
            <a:avLst/>
          </a:prstGeom>
          <a:solidFill>
            <a:schemeClr val="bg1">
              <a:lumMod val="95000"/>
            </a:schemeClr>
          </a:solidFill>
        </p:spPr>
        <p:txBody>
          <a:bodyPr wrap="square" rtlCol="0">
            <a:spAutoFit/>
          </a:bodyPr>
          <a:lstStyle/>
          <a:p>
            <a:r>
              <a:rPr lang="en-US" i="1" dirty="0" err="1">
                <a:solidFill>
                  <a:srgbClr val="0070C0"/>
                </a:solidFill>
              </a:rPr>
              <a:t>Frontspiece</a:t>
            </a:r>
            <a:r>
              <a:rPr lang="en-US" i="1" dirty="0">
                <a:solidFill>
                  <a:srgbClr val="0070C0"/>
                </a:solidFill>
              </a:rPr>
              <a:t>, English edition, Wikipedia, </a:t>
            </a:r>
            <a:r>
              <a:rPr lang="en-US" i="1" dirty="0" err="1">
                <a:solidFill>
                  <a:srgbClr val="0070C0"/>
                </a:solidFill>
              </a:rPr>
              <a:t>Hergé</a:t>
            </a:r>
            <a:r>
              <a:rPr lang="en-US" i="1" dirty="0">
                <a:solidFill>
                  <a:srgbClr val="0070C0"/>
                </a:solidFill>
              </a:rPr>
              <a:t> Foundation</a:t>
            </a:r>
          </a:p>
        </p:txBody>
      </p:sp>
    </p:spTree>
    <p:extLst>
      <p:ext uri="{BB962C8B-B14F-4D97-AF65-F5344CB8AC3E}">
        <p14:creationId xmlns:p14="http://schemas.microsoft.com/office/powerpoint/2010/main" val="1999016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228600" y="1222963"/>
            <a:ext cx="5105400" cy="5406437"/>
          </a:xfrm>
          <a:solidFill>
            <a:srgbClr val="FFFF00"/>
          </a:solidFill>
        </p:spPr>
        <p:txBody>
          <a:bodyPr/>
          <a:lstStyle/>
          <a:p>
            <a:r>
              <a:rPr lang="en-US" sz="2800" dirty="0">
                <a:solidFill>
                  <a:schemeClr val="tx1"/>
                </a:solidFill>
              </a:rPr>
              <a:t>During an early tourist trip to the Moon, a lander has an accident, ends up in a collapsed lava tube and gets buried in Moon dust.  A difficult rescue mission is launched.  </a:t>
            </a:r>
          </a:p>
          <a:p>
            <a:r>
              <a:rPr lang="en-US" sz="2800" dirty="0"/>
              <a:t>"...a lunar eclipse plays a pivotal role in the story, providing a unique backdrop for the unfolding drama.”</a:t>
            </a:r>
          </a:p>
          <a:p>
            <a:r>
              <a:rPr lang="en-US" sz="2800" dirty="0">
                <a:solidFill>
                  <a:srgbClr val="002060"/>
                </a:solidFill>
                <a:hlinkClick r:id="rId2">
                  <a:extLst>
                    <a:ext uri="{A12FA001-AC4F-418D-AE19-62706E023703}">
                      <ahyp:hlinkClr xmlns:ahyp="http://schemas.microsoft.com/office/drawing/2018/hyperlinkcolor" val="tx"/>
                    </a:ext>
                  </a:extLst>
                </a:hlinkClick>
              </a:rPr>
              <a:t>LINK</a:t>
            </a:r>
            <a:endParaRPr lang="en-US" sz="2800" dirty="0">
              <a:solidFill>
                <a:srgbClr val="002060"/>
              </a:solidFill>
            </a:endParaRPr>
          </a:p>
          <a:p>
            <a:endParaRPr lang="en-US" sz="2800" dirty="0">
              <a:solidFill>
                <a:srgbClr val="002060"/>
              </a:solidFill>
            </a:endParaRPr>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7543800" cy="1084152"/>
          </a:xfrm>
          <a:solidFill>
            <a:srgbClr val="FF0000"/>
          </a:solidFill>
        </p:spPr>
        <p:txBody>
          <a:bodyPr/>
          <a:lstStyle/>
          <a:p>
            <a:r>
              <a:rPr lang="en-US" sz="3200" b="1" dirty="0"/>
              <a:t>1961, A.C. Clarke, </a:t>
            </a:r>
            <a:r>
              <a:rPr lang="en-US" sz="3200" b="1" i="1" dirty="0"/>
              <a:t>A Fall of </a:t>
            </a:r>
            <a:r>
              <a:rPr lang="en-US" sz="3200" b="1" i="1" dirty="0" err="1"/>
              <a:t>Moondust</a:t>
            </a:r>
            <a:endParaRPr lang="en-US" sz="3200" b="1" i="1" dirty="0"/>
          </a:p>
        </p:txBody>
      </p:sp>
      <p:sp>
        <p:nvSpPr>
          <p:cNvPr id="3" name="TextBox 2">
            <a:extLst>
              <a:ext uri="{FF2B5EF4-FFF2-40B4-BE49-F238E27FC236}">
                <a16:creationId xmlns:a16="http://schemas.microsoft.com/office/drawing/2014/main" id="{3FC7E78A-6780-474D-B7E6-428FE90BF94E}"/>
              </a:ext>
            </a:extLst>
          </p:cNvPr>
          <p:cNvSpPr txBox="1"/>
          <p:nvPr/>
        </p:nvSpPr>
        <p:spPr>
          <a:xfrm>
            <a:off x="8467" y="58848"/>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0F6EF7DE-1E22-184C-9355-6F62CC1752CE}"/>
              </a:ext>
            </a:extLst>
          </p:cNvPr>
          <p:cNvPicPr>
            <a:picLocks noChangeAspect="1"/>
          </p:cNvPicPr>
          <p:nvPr/>
        </p:nvPicPr>
        <p:blipFill>
          <a:blip r:embed="rId3"/>
          <a:stretch>
            <a:fillRect/>
          </a:stretch>
        </p:blipFill>
        <p:spPr>
          <a:xfrm>
            <a:off x="5638800" y="1222963"/>
            <a:ext cx="2921000" cy="4328391"/>
          </a:xfrm>
          <a:prstGeom prst="rect">
            <a:avLst/>
          </a:prstGeom>
        </p:spPr>
      </p:pic>
      <p:sp>
        <p:nvSpPr>
          <p:cNvPr id="7" name="TextBox 6">
            <a:extLst>
              <a:ext uri="{FF2B5EF4-FFF2-40B4-BE49-F238E27FC236}">
                <a16:creationId xmlns:a16="http://schemas.microsoft.com/office/drawing/2014/main" id="{9465027B-D6E8-DD40-8CF3-DE40B95ED870}"/>
              </a:ext>
            </a:extLst>
          </p:cNvPr>
          <p:cNvSpPr txBox="1"/>
          <p:nvPr/>
        </p:nvSpPr>
        <p:spPr>
          <a:xfrm>
            <a:off x="5638800" y="5715000"/>
            <a:ext cx="2819400" cy="646331"/>
          </a:xfrm>
          <a:prstGeom prst="rect">
            <a:avLst/>
          </a:prstGeom>
          <a:solidFill>
            <a:schemeClr val="bg1">
              <a:lumMod val="95000"/>
            </a:schemeClr>
          </a:solidFill>
        </p:spPr>
        <p:txBody>
          <a:bodyPr wrap="square" rtlCol="0">
            <a:spAutoFit/>
          </a:bodyPr>
          <a:lstStyle/>
          <a:p>
            <a:r>
              <a:rPr lang="en-US" i="1" dirty="0">
                <a:solidFill>
                  <a:srgbClr val="0070C0"/>
                </a:solidFill>
              </a:rPr>
              <a:t>First US Edition, Harcourt Brace, Wikipedia</a:t>
            </a:r>
          </a:p>
        </p:txBody>
      </p:sp>
    </p:spTree>
    <p:extLst>
      <p:ext uri="{BB962C8B-B14F-4D97-AF65-F5344CB8AC3E}">
        <p14:creationId xmlns:p14="http://schemas.microsoft.com/office/powerpoint/2010/main" val="823461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279400" y="1174641"/>
            <a:ext cx="5892800" cy="5530959"/>
          </a:xfrm>
          <a:solidFill>
            <a:srgbClr val="FFFF00"/>
          </a:solidFill>
        </p:spPr>
        <p:txBody>
          <a:bodyPr/>
          <a:lstStyle/>
          <a:p>
            <a:r>
              <a:rPr lang="en-US" sz="2000" dirty="0"/>
              <a:t>“The sun was going, and the world was wrong. The grasses were wrong; they were platinum. Their every detail of stem, head, and blade shone lightless and artificially distinct as an art photographer's platinum print. This color has never been seen on Earth. The hues were metallic; their finish was matte. The hillside was a 19th-century tinted photograph from which the tints had faded.</a:t>
            </a:r>
          </a:p>
          <a:p>
            <a:r>
              <a:rPr lang="en-US" sz="2000" dirty="0"/>
              <a:t>I was watching a faded color print of a movie filmed in the Middle Ages; I was standing in it, by some mistake. I was standing in a movie of hillside grasses filmed in the Middle Ages. I missed my own century, the people I knew, and the real light of day.”</a:t>
            </a:r>
          </a:p>
          <a:p>
            <a:r>
              <a:rPr lang="en-US" sz="2000" dirty="0"/>
              <a:t>Describes Feb. 26, 1979, State of Washington</a:t>
            </a:r>
          </a:p>
          <a:p>
            <a:r>
              <a:rPr lang="en-US" sz="2000" dirty="0"/>
              <a:t>Lara </a:t>
            </a:r>
            <a:r>
              <a:rPr lang="en-US" sz="2000" dirty="0" err="1"/>
              <a:t>Dodds</a:t>
            </a:r>
            <a:r>
              <a:rPr lang="en-US" sz="2000" dirty="0"/>
              <a:t>, </a:t>
            </a:r>
            <a:r>
              <a:rPr lang="en-US" sz="2000" dirty="0">
                <a:solidFill>
                  <a:srgbClr val="002060"/>
                </a:solidFill>
                <a:hlinkClick r:id="rId3">
                  <a:extLst>
                    <a:ext uri="{A12FA001-AC4F-418D-AE19-62706E023703}">
                      <ahyp:hlinkClr xmlns:ahyp="http://schemas.microsoft.com/office/drawing/2018/hyperlinkcolor" val="tx"/>
                    </a:ext>
                  </a:extLst>
                </a:hlinkClick>
              </a:rPr>
              <a:t>LINK</a:t>
            </a:r>
            <a:r>
              <a:rPr lang="en-US" sz="2000" dirty="0">
                <a:solidFill>
                  <a:srgbClr val="002060"/>
                </a:solidFill>
              </a:rPr>
              <a:t> ; </a:t>
            </a:r>
            <a:r>
              <a:rPr lang="en-US" sz="2000" dirty="0">
                <a:solidFill>
                  <a:srgbClr val="0070C0"/>
                </a:solidFill>
                <a:hlinkClick r:id="rId4">
                  <a:extLst>
                    <a:ext uri="{A12FA001-AC4F-418D-AE19-62706E023703}">
                      <ahyp:hlinkClr xmlns:ahyp="http://schemas.microsoft.com/office/drawing/2018/hyperlinkcolor" val="tx"/>
                    </a:ext>
                  </a:extLst>
                </a:hlinkClick>
              </a:rPr>
              <a:t>article</a:t>
            </a:r>
            <a:r>
              <a:rPr lang="en-US" sz="2000" dirty="0">
                <a:solidFill>
                  <a:srgbClr val="0070C0"/>
                </a:solidFill>
              </a:rPr>
              <a:t> LINK (2017)</a:t>
            </a:r>
          </a:p>
          <a:p>
            <a:endParaRPr lang="en-US" sz="2000" dirty="0"/>
          </a:p>
          <a:p>
            <a:endParaRPr lang="en-US" sz="2800" dirty="0">
              <a:solidFill>
                <a:srgbClr val="002060"/>
              </a:solidFill>
            </a:endParaRPr>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1084152"/>
          </a:xfrm>
          <a:solidFill>
            <a:srgbClr val="FF0000"/>
          </a:solidFill>
        </p:spPr>
        <p:txBody>
          <a:bodyPr/>
          <a:lstStyle/>
          <a:p>
            <a:r>
              <a:rPr lang="en-US" sz="2800" b="1" dirty="0"/>
              <a:t>1982, A. Dillard, </a:t>
            </a:r>
            <a:r>
              <a:rPr lang="en-US" sz="2800" b="1" i="1" dirty="0"/>
              <a:t>Total Eclipse, Atlantic Magazine</a:t>
            </a:r>
          </a:p>
        </p:txBody>
      </p:sp>
      <p:sp>
        <p:nvSpPr>
          <p:cNvPr id="3" name="TextBox 2">
            <a:extLst>
              <a:ext uri="{FF2B5EF4-FFF2-40B4-BE49-F238E27FC236}">
                <a16:creationId xmlns:a16="http://schemas.microsoft.com/office/drawing/2014/main" id="{3FC7E78A-6780-474D-B7E6-428FE90BF94E}"/>
              </a:ext>
            </a:extLst>
          </p:cNvPr>
          <p:cNvSpPr txBox="1"/>
          <p:nvPr/>
        </p:nvSpPr>
        <p:spPr>
          <a:xfrm>
            <a:off x="8467" y="58848"/>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sp>
        <p:nvSpPr>
          <p:cNvPr id="5" name="TextBox 4">
            <a:extLst>
              <a:ext uri="{FF2B5EF4-FFF2-40B4-BE49-F238E27FC236}">
                <a16:creationId xmlns:a16="http://schemas.microsoft.com/office/drawing/2014/main" id="{0D65C43E-00E8-0646-B3AB-3C70E4200AA1}"/>
              </a:ext>
            </a:extLst>
          </p:cNvPr>
          <p:cNvSpPr txBox="1"/>
          <p:nvPr/>
        </p:nvSpPr>
        <p:spPr>
          <a:xfrm>
            <a:off x="6505575" y="4572000"/>
            <a:ext cx="2209800" cy="1477328"/>
          </a:xfrm>
          <a:prstGeom prst="rect">
            <a:avLst/>
          </a:prstGeom>
          <a:solidFill>
            <a:srgbClr val="FFC000"/>
          </a:solidFill>
        </p:spPr>
        <p:txBody>
          <a:bodyPr wrap="square" rtlCol="0">
            <a:spAutoFit/>
          </a:bodyPr>
          <a:lstStyle/>
          <a:p>
            <a:r>
              <a:rPr lang="en-US" dirty="0">
                <a:solidFill>
                  <a:srgbClr val="0070C0"/>
                </a:solidFill>
              </a:rPr>
              <a:t>From Dillard 2016, </a:t>
            </a:r>
            <a:r>
              <a:rPr lang="en-US" i="1" dirty="0">
                <a:solidFill>
                  <a:srgbClr val="0070C0"/>
                </a:solidFill>
              </a:rPr>
              <a:t>The Abundance </a:t>
            </a:r>
            <a:r>
              <a:rPr lang="en-US" dirty="0">
                <a:solidFill>
                  <a:srgbClr val="0070C0"/>
                </a:solidFill>
              </a:rPr>
              <a:t>(anthology), Harper Collins; Pulitzer Prize winner, 1975</a:t>
            </a:r>
          </a:p>
        </p:txBody>
      </p:sp>
      <p:pic>
        <p:nvPicPr>
          <p:cNvPr id="7" name="Picture 6">
            <a:extLst>
              <a:ext uri="{FF2B5EF4-FFF2-40B4-BE49-F238E27FC236}">
                <a16:creationId xmlns:a16="http://schemas.microsoft.com/office/drawing/2014/main" id="{AB1ECEB1-9172-D04A-B70E-27D97EA52FE8}"/>
              </a:ext>
            </a:extLst>
          </p:cNvPr>
          <p:cNvPicPr>
            <a:picLocks noChangeAspect="1"/>
          </p:cNvPicPr>
          <p:nvPr/>
        </p:nvPicPr>
        <p:blipFill>
          <a:blip r:embed="rId5"/>
          <a:stretch>
            <a:fillRect/>
          </a:stretch>
        </p:blipFill>
        <p:spPr>
          <a:xfrm>
            <a:off x="6400800" y="1244600"/>
            <a:ext cx="2419350" cy="3225800"/>
          </a:xfrm>
          <a:prstGeom prst="rect">
            <a:avLst/>
          </a:prstGeom>
        </p:spPr>
      </p:pic>
    </p:spTree>
    <p:extLst>
      <p:ext uri="{BB962C8B-B14F-4D97-AF65-F5344CB8AC3E}">
        <p14:creationId xmlns:p14="http://schemas.microsoft.com/office/powerpoint/2010/main" val="4128768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279400" y="1174641"/>
            <a:ext cx="4749800" cy="5378559"/>
          </a:xfrm>
          <a:solidFill>
            <a:srgbClr val="FFFF00"/>
          </a:solidFill>
        </p:spPr>
        <p:txBody>
          <a:bodyPr/>
          <a:lstStyle/>
          <a:p>
            <a:r>
              <a:rPr lang="en-US" dirty="0"/>
              <a:t>Jesuit missionaries in 17th century Quebec use their astronomical knowledge of the exact time of an eclipse to prevent their slaughter by Hurons.</a:t>
            </a:r>
          </a:p>
          <a:p>
            <a:r>
              <a:rPr lang="en-US" dirty="0">
                <a:solidFill>
                  <a:srgbClr val="002060"/>
                </a:solidFill>
                <a:hlinkClick r:id="rId2">
                  <a:extLst>
                    <a:ext uri="{A12FA001-AC4F-418D-AE19-62706E023703}">
                      <ahyp:hlinkClr xmlns:ahyp="http://schemas.microsoft.com/office/drawing/2018/hyperlinkcolor" val="tx"/>
                    </a:ext>
                  </a:extLst>
                </a:hlinkClick>
              </a:rPr>
              <a:t>LINK</a:t>
            </a:r>
            <a:endParaRPr lang="en-US" dirty="0">
              <a:solidFill>
                <a:srgbClr val="002060"/>
              </a:solidFill>
            </a:endParaRPr>
          </a:p>
          <a:p>
            <a:r>
              <a:rPr lang="en-US" i="1" dirty="0">
                <a:solidFill>
                  <a:srgbClr val="C00000"/>
                </a:solidFill>
              </a:rPr>
              <a:t>Later turned into a 1991 movie</a:t>
            </a:r>
          </a:p>
          <a:p>
            <a:endParaRPr lang="en-US" sz="2000" dirty="0"/>
          </a:p>
          <a:p>
            <a:endParaRPr lang="en-US" sz="2800" dirty="0">
              <a:solidFill>
                <a:srgbClr val="002060"/>
              </a:solidFill>
            </a:endParaRPr>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1007952"/>
          </a:xfrm>
          <a:solidFill>
            <a:srgbClr val="FF0000"/>
          </a:solidFill>
        </p:spPr>
        <p:txBody>
          <a:bodyPr/>
          <a:lstStyle/>
          <a:p>
            <a:r>
              <a:rPr lang="en-US" sz="2800" b="1" dirty="0"/>
              <a:t>1985, Brian Moore, </a:t>
            </a:r>
            <a:r>
              <a:rPr lang="en-US" sz="2800" b="1" i="1" dirty="0"/>
              <a:t>Black Robe</a:t>
            </a:r>
          </a:p>
        </p:txBody>
      </p:sp>
      <p:sp>
        <p:nvSpPr>
          <p:cNvPr id="3" name="TextBox 2">
            <a:extLst>
              <a:ext uri="{FF2B5EF4-FFF2-40B4-BE49-F238E27FC236}">
                <a16:creationId xmlns:a16="http://schemas.microsoft.com/office/drawing/2014/main" id="{3FC7E78A-6780-474D-B7E6-428FE90BF94E}"/>
              </a:ext>
            </a:extLst>
          </p:cNvPr>
          <p:cNvSpPr txBox="1"/>
          <p:nvPr/>
        </p:nvSpPr>
        <p:spPr>
          <a:xfrm>
            <a:off x="8467" y="58848"/>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620F5D91-471E-A841-B93D-D89738BBC5E0}"/>
              </a:ext>
            </a:extLst>
          </p:cNvPr>
          <p:cNvPicPr>
            <a:picLocks noChangeAspect="1"/>
          </p:cNvPicPr>
          <p:nvPr/>
        </p:nvPicPr>
        <p:blipFill>
          <a:blip r:embed="rId3"/>
          <a:stretch>
            <a:fillRect/>
          </a:stretch>
        </p:blipFill>
        <p:spPr>
          <a:xfrm>
            <a:off x="5791200" y="1174641"/>
            <a:ext cx="2794000" cy="4114800"/>
          </a:xfrm>
          <a:prstGeom prst="rect">
            <a:avLst/>
          </a:prstGeom>
        </p:spPr>
      </p:pic>
      <p:sp>
        <p:nvSpPr>
          <p:cNvPr id="7" name="TextBox 6">
            <a:extLst>
              <a:ext uri="{FF2B5EF4-FFF2-40B4-BE49-F238E27FC236}">
                <a16:creationId xmlns:a16="http://schemas.microsoft.com/office/drawing/2014/main" id="{3861EFDB-AF88-7349-9EC0-DA594268FB81}"/>
              </a:ext>
            </a:extLst>
          </p:cNvPr>
          <p:cNvSpPr txBox="1"/>
          <p:nvPr/>
        </p:nvSpPr>
        <p:spPr>
          <a:xfrm>
            <a:off x="5657384" y="5289441"/>
            <a:ext cx="3258015" cy="646331"/>
          </a:xfrm>
          <a:prstGeom prst="rect">
            <a:avLst/>
          </a:prstGeom>
          <a:solidFill>
            <a:schemeClr val="bg1">
              <a:lumMod val="95000"/>
            </a:schemeClr>
          </a:solidFill>
        </p:spPr>
        <p:txBody>
          <a:bodyPr wrap="square" rtlCol="0">
            <a:spAutoFit/>
          </a:bodyPr>
          <a:lstStyle/>
          <a:p>
            <a:r>
              <a:rPr lang="en-US" i="1" dirty="0">
                <a:solidFill>
                  <a:srgbClr val="0070C0"/>
                </a:solidFill>
              </a:rPr>
              <a:t>From first UK edition, published by Jonathan Cape</a:t>
            </a:r>
          </a:p>
        </p:txBody>
      </p:sp>
    </p:spTree>
    <p:extLst>
      <p:ext uri="{BB962C8B-B14F-4D97-AF65-F5344CB8AC3E}">
        <p14:creationId xmlns:p14="http://schemas.microsoft.com/office/powerpoint/2010/main" val="515969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solidFill>
            <a:srgbClr val="FFFF00"/>
          </a:solidFill>
        </p:spPr>
        <p:txBody>
          <a:bodyPr/>
          <a:lstStyle/>
          <a:p>
            <a:r>
              <a:rPr lang="en-US" sz="2400" dirty="0" err="1"/>
              <a:t>Hsi</a:t>
            </a:r>
            <a:r>
              <a:rPr lang="en-US" sz="2400" dirty="0"/>
              <a:t> and Ho were believed to have been two astrologers who served the Emperor Chung </a:t>
            </a:r>
            <a:r>
              <a:rPr lang="en-US" sz="2400" dirty="0" err="1"/>
              <a:t>K'ang</a:t>
            </a:r>
            <a:r>
              <a:rPr lang="en-US" sz="2400" dirty="0"/>
              <a:t> around 2134 B.C. On October 22 of that year, a total solar eclipse occurred and it was recorded in the ancient Chinese document Shu Ching, that 'the Sun and Moon did not meet harmoniously’.</a:t>
            </a:r>
          </a:p>
          <a:p>
            <a:r>
              <a:rPr lang="en-US" sz="2400" dirty="0"/>
              <a:t>By some accounts, the two astrologers were negligent in their duties and did not foretell the event for the Emperor. They were summarily beheaded for their negligence of duty.</a:t>
            </a:r>
          </a:p>
          <a:p>
            <a:r>
              <a:rPr lang="en-US" sz="2400" dirty="0">
                <a:solidFill>
                  <a:srgbClr val="002060"/>
                </a:solidFill>
                <a:hlinkClick r:id="rId2">
                  <a:extLst>
                    <a:ext uri="{A12FA001-AC4F-418D-AE19-62706E023703}">
                      <ahyp:hlinkClr xmlns:ahyp="http://schemas.microsoft.com/office/drawing/2018/hyperlinkcolor" val="tx"/>
                    </a:ext>
                  </a:extLst>
                </a:hlinkClick>
              </a:rPr>
              <a:t>LINK</a:t>
            </a:r>
            <a:endParaRPr lang="en-US" sz="2400" dirty="0">
              <a:solidFill>
                <a:srgbClr val="002060"/>
              </a:solidFill>
            </a:endParaRPr>
          </a:p>
          <a:p>
            <a:endParaRPr lang="en-US"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solidFill>
            <a:srgbClr val="FF0000"/>
          </a:solidFill>
        </p:spPr>
        <p:txBody>
          <a:bodyPr/>
          <a:lstStyle/>
          <a:p>
            <a:r>
              <a:rPr lang="en-US" b="1" dirty="0"/>
              <a:t>c. 2134 BC, China</a:t>
            </a:r>
          </a:p>
        </p:txBody>
      </p:sp>
      <p:sp>
        <p:nvSpPr>
          <p:cNvPr id="3" name="TextBox 2">
            <a:extLst>
              <a:ext uri="{FF2B5EF4-FFF2-40B4-BE49-F238E27FC236}">
                <a16:creationId xmlns:a16="http://schemas.microsoft.com/office/drawing/2014/main" id="{3FC7E78A-6780-474D-B7E6-428FE90BF94E}"/>
              </a:ext>
            </a:extLst>
          </p:cNvPr>
          <p:cNvSpPr txBox="1"/>
          <p:nvPr/>
        </p:nvSpPr>
        <p:spPr>
          <a:xfrm>
            <a:off x="0" y="90488"/>
            <a:ext cx="2971800" cy="646331"/>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spTree>
    <p:extLst>
      <p:ext uri="{BB962C8B-B14F-4D97-AF65-F5344CB8AC3E}">
        <p14:creationId xmlns:p14="http://schemas.microsoft.com/office/powerpoint/2010/main" val="1123844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8466" y="1083733"/>
            <a:ext cx="7078134" cy="5621867"/>
          </a:xfrm>
          <a:solidFill>
            <a:srgbClr val="FFFF00"/>
          </a:solidFill>
        </p:spPr>
        <p:txBody>
          <a:bodyPr/>
          <a:lstStyle/>
          <a:p>
            <a:r>
              <a:rPr lang="en-US" sz="2800" dirty="0"/>
              <a:t>"King actually planned a longer series called </a:t>
            </a:r>
            <a:r>
              <a:rPr lang="en-US" sz="2800" i="1" dirty="0"/>
              <a:t>In the Path of the Eclipse</a:t>
            </a:r>
            <a:r>
              <a:rPr lang="en-US" sz="2800" dirty="0"/>
              <a:t>, but for now he has two novels linked by the same solar eclipse.</a:t>
            </a:r>
          </a:p>
          <a:p>
            <a:r>
              <a:rPr lang="en-US" sz="2800" dirty="0"/>
              <a:t>In </a:t>
            </a:r>
            <a:r>
              <a:rPr lang="en-US" sz="2800" i="1" dirty="0"/>
              <a:t>Dolores Claiborne</a:t>
            </a:r>
            <a:r>
              <a:rPr lang="en-US" sz="2800" dirty="0"/>
              <a:t>, Dolores uses the cover of the 1963 solar eclipse to murder her abusive husband.</a:t>
            </a:r>
          </a:p>
          <a:p>
            <a:r>
              <a:rPr lang="en-US" sz="2800" dirty="0"/>
              <a:t>The same solar eclipse appears in </a:t>
            </a:r>
            <a:r>
              <a:rPr lang="en-US" sz="2800" i="1" dirty="0"/>
              <a:t>Gerald's Game</a:t>
            </a:r>
            <a:r>
              <a:rPr lang="en-US" sz="2800" dirty="0"/>
              <a:t>, as Jessie relives a traumatic incident from her childhood that took place during the midday darkness.”</a:t>
            </a:r>
          </a:p>
          <a:p>
            <a:r>
              <a:rPr lang="en-US" sz="2800" dirty="0">
                <a:solidFill>
                  <a:srgbClr val="002060"/>
                </a:solidFill>
                <a:hlinkClick r:id="rId2">
                  <a:extLst>
                    <a:ext uri="{A12FA001-AC4F-418D-AE19-62706E023703}">
                      <ahyp:hlinkClr xmlns:ahyp="http://schemas.microsoft.com/office/drawing/2018/hyperlinkcolor" val="tx"/>
                    </a:ext>
                  </a:extLst>
                </a:hlinkClick>
              </a:rPr>
              <a:t>LINK</a:t>
            </a:r>
            <a:endParaRPr lang="en-US" sz="2800" dirty="0">
              <a:solidFill>
                <a:srgbClr val="002060"/>
              </a:solidFill>
            </a:endParaRPr>
          </a:p>
          <a:p>
            <a:endParaRPr lang="en-US" sz="2800" dirty="0"/>
          </a:p>
          <a:p>
            <a:endParaRPr lang="en-US" dirty="0"/>
          </a:p>
          <a:p>
            <a:endParaRPr lang="en-US" dirty="0"/>
          </a:p>
          <a:p>
            <a:endParaRPr lang="en-US" sz="2000" dirty="0"/>
          </a:p>
          <a:p>
            <a:endParaRPr lang="en-US" sz="2800" dirty="0">
              <a:solidFill>
                <a:srgbClr val="002060"/>
              </a:solidFill>
            </a:endParaRPr>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8466" y="58848"/>
            <a:ext cx="9135533" cy="1007952"/>
          </a:xfrm>
          <a:solidFill>
            <a:srgbClr val="FF0000"/>
          </a:solidFill>
        </p:spPr>
        <p:txBody>
          <a:bodyPr/>
          <a:lstStyle/>
          <a:p>
            <a:r>
              <a:rPr lang="en-US" sz="2800" b="1" dirty="0"/>
              <a:t>1992, S. King, </a:t>
            </a:r>
            <a:r>
              <a:rPr lang="en-US" sz="2800" b="1" i="1" dirty="0"/>
              <a:t>Dolores Claiborne  </a:t>
            </a:r>
            <a:r>
              <a:rPr lang="en-US" sz="2800" b="1" dirty="0"/>
              <a:t>&amp;</a:t>
            </a:r>
            <a:r>
              <a:rPr lang="en-US" sz="2800" b="1" i="1" dirty="0"/>
              <a:t> Gerald’s Game</a:t>
            </a:r>
          </a:p>
        </p:txBody>
      </p:sp>
      <p:sp>
        <p:nvSpPr>
          <p:cNvPr id="3" name="TextBox 2">
            <a:extLst>
              <a:ext uri="{FF2B5EF4-FFF2-40B4-BE49-F238E27FC236}">
                <a16:creationId xmlns:a16="http://schemas.microsoft.com/office/drawing/2014/main" id="{3FC7E78A-6780-474D-B7E6-428FE90BF94E}"/>
              </a:ext>
            </a:extLst>
          </p:cNvPr>
          <p:cNvSpPr txBox="1"/>
          <p:nvPr/>
        </p:nvSpPr>
        <p:spPr>
          <a:xfrm>
            <a:off x="8467" y="58848"/>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BA3D5AF5-3D7F-AA44-982B-42E4A2EA9B6F}"/>
              </a:ext>
            </a:extLst>
          </p:cNvPr>
          <p:cNvPicPr>
            <a:picLocks noChangeAspect="1"/>
          </p:cNvPicPr>
          <p:nvPr/>
        </p:nvPicPr>
        <p:blipFill>
          <a:blip r:embed="rId3"/>
          <a:stretch>
            <a:fillRect/>
          </a:stretch>
        </p:blipFill>
        <p:spPr>
          <a:xfrm>
            <a:off x="7315200" y="1217388"/>
            <a:ext cx="1463349" cy="2208327"/>
          </a:xfrm>
          <a:prstGeom prst="rect">
            <a:avLst/>
          </a:prstGeom>
        </p:spPr>
      </p:pic>
      <p:pic>
        <p:nvPicPr>
          <p:cNvPr id="8" name="Picture 7">
            <a:extLst>
              <a:ext uri="{FF2B5EF4-FFF2-40B4-BE49-F238E27FC236}">
                <a16:creationId xmlns:a16="http://schemas.microsoft.com/office/drawing/2014/main" id="{F6F31E8F-D09D-8449-96B4-A843AB2C2508}"/>
              </a:ext>
            </a:extLst>
          </p:cNvPr>
          <p:cNvPicPr>
            <a:picLocks noChangeAspect="1"/>
          </p:cNvPicPr>
          <p:nvPr/>
        </p:nvPicPr>
        <p:blipFill>
          <a:blip r:embed="rId4"/>
          <a:stretch>
            <a:fillRect/>
          </a:stretch>
        </p:blipFill>
        <p:spPr>
          <a:xfrm>
            <a:off x="7315200" y="3593236"/>
            <a:ext cx="1463349" cy="2206517"/>
          </a:xfrm>
          <a:prstGeom prst="rect">
            <a:avLst/>
          </a:prstGeom>
        </p:spPr>
      </p:pic>
      <p:sp>
        <p:nvSpPr>
          <p:cNvPr id="9" name="TextBox 8">
            <a:extLst>
              <a:ext uri="{FF2B5EF4-FFF2-40B4-BE49-F238E27FC236}">
                <a16:creationId xmlns:a16="http://schemas.microsoft.com/office/drawing/2014/main" id="{2151D4F8-B89B-5347-B8CB-C96C97C83DF8}"/>
              </a:ext>
            </a:extLst>
          </p:cNvPr>
          <p:cNvSpPr txBox="1"/>
          <p:nvPr/>
        </p:nvSpPr>
        <p:spPr>
          <a:xfrm>
            <a:off x="7239000" y="5967275"/>
            <a:ext cx="1752600" cy="646331"/>
          </a:xfrm>
          <a:prstGeom prst="rect">
            <a:avLst/>
          </a:prstGeom>
          <a:solidFill>
            <a:schemeClr val="bg1">
              <a:lumMod val="95000"/>
            </a:schemeClr>
          </a:solidFill>
        </p:spPr>
        <p:txBody>
          <a:bodyPr wrap="square" rtlCol="0">
            <a:spAutoFit/>
          </a:bodyPr>
          <a:lstStyle/>
          <a:p>
            <a:r>
              <a:rPr lang="en-US" i="1" dirty="0">
                <a:solidFill>
                  <a:srgbClr val="0070C0"/>
                </a:solidFill>
              </a:rPr>
              <a:t>1</a:t>
            </a:r>
            <a:r>
              <a:rPr lang="en-US" i="1" baseline="30000" dirty="0">
                <a:solidFill>
                  <a:srgbClr val="0070C0"/>
                </a:solidFill>
              </a:rPr>
              <a:t>st</a:t>
            </a:r>
            <a:r>
              <a:rPr lang="en-US" i="1" dirty="0">
                <a:solidFill>
                  <a:srgbClr val="0070C0"/>
                </a:solidFill>
              </a:rPr>
              <a:t> ed. Covers, Viking Press</a:t>
            </a:r>
          </a:p>
        </p:txBody>
      </p:sp>
    </p:spTree>
    <p:extLst>
      <p:ext uri="{BB962C8B-B14F-4D97-AF65-F5344CB8AC3E}">
        <p14:creationId xmlns:p14="http://schemas.microsoft.com/office/powerpoint/2010/main" val="1543692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279400" y="1174641"/>
            <a:ext cx="5664200" cy="5530959"/>
          </a:xfrm>
          <a:solidFill>
            <a:srgbClr val="FFFF00"/>
          </a:solidFill>
        </p:spPr>
        <p:txBody>
          <a:bodyPr/>
          <a:lstStyle/>
          <a:p>
            <a:r>
              <a:rPr lang="en-US" dirty="0"/>
              <a:t>"a Spanish missionary is captured by Mayans and tries to use his knowledge of a solar eclipse to scare them into releasing him. They sacrifice him anyway, already having calculated the infinite dates of upcoming eclipses.”</a:t>
            </a:r>
          </a:p>
          <a:p>
            <a:r>
              <a:rPr lang="en-US" dirty="0">
                <a:solidFill>
                  <a:srgbClr val="002060"/>
                </a:solidFill>
                <a:hlinkClick r:id="rId2">
                  <a:extLst>
                    <a:ext uri="{A12FA001-AC4F-418D-AE19-62706E023703}">
                      <ahyp:hlinkClr xmlns:ahyp="http://schemas.microsoft.com/office/drawing/2018/hyperlinkcolor" val="tx"/>
                    </a:ext>
                  </a:extLst>
                </a:hlinkClick>
              </a:rPr>
              <a:t>LINK</a:t>
            </a:r>
            <a:r>
              <a:rPr lang="en-US" dirty="0">
                <a:solidFill>
                  <a:srgbClr val="002060"/>
                </a:solidFill>
              </a:rPr>
              <a:t> ; Spanish </a:t>
            </a:r>
            <a:r>
              <a:rPr lang="en-US" dirty="0">
                <a:solidFill>
                  <a:srgbClr val="0070C0"/>
                </a:solidFill>
                <a:hlinkClick r:id="rId3">
                  <a:extLst>
                    <a:ext uri="{A12FA001-AC4F-418D-AE19-62706E023703}">
                      <ahyp:hlinkClr xmlns:ahyp="http://schemas.microsoft.com/office/drawing/2018/hyperlinkcolor" val="tx"/>
                    </a:ext>
                  </a:extLst>
                </a:hlinkClick>
              </a:rPr>
              <a:t>text LINK</a:t>
            </a:r>
            <a:endParaRPr lang="en-US" dirty="0">
              <a:solidFill>
                <a:srgbClr val="0070C0"/>
              </a:solidFill>
            </a:endParaRPr>
          </a:p>
          <a:p>
            <a:endParaRPr lang="en-US" sz="2800" dirty="0">
              <a:solidFill>
                <a:srgbClr val="002060"/>
              </a:solidFill>
            </a:endParaRPr>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1084152"/>
          </a:xfrm>
          <a:solidFill>
            <a:srgbClr val="FF0000"/>
          </a:solidFill>
        </p:spPr>
        <p:txBody>
          <a:bodyPr/>
          <a:lstStyle/>
          <a:p>
            <a:r>
              <a:rPr lang="en-US" sz="2800" b="1" dirty="0"/>
              <a:t>c. 1996, A. </a:t>
            </a:r>
            <a:r>
              <a:rPr lang="en-US" sz="2800" b="1" dirty="0" err="1"/>
              <a:t>Monterroso</a:t>
            </a:r>
            <a:r>
              <a:rPr lang="en-US" sz="2800" b="1" dirty="0"/>
              <a:t>, </a:t>
            </a:r>
            <a:r>
              <a:rPr lang="en-US" sz="2800" b="1" i="1" dirty="0"/>
              <a:t>El Eclipse (short story)</a:t>
            </a:r>
          </a:p>
        </p:txBody>
      </p:sp>
      <p:sp>
        <p:nvSpPr>
          <p:cNvPr id="3" name="TextBox 2">
            <a:extLst>
              <a:ext uri="{FF2B5EF4-FFF2-40B4-BE49-F238E27FC236}">
                <a16:creationId xmlns:a16="http://schemas.microsoft.com/office/drawing/2014/main" id="{3FC7E78A-6780-474D-B7E6-428FE90BF94E}"/>
              </a:ext>
            </a:extLst>
          </p:cNvPr>
          <p:cNvSpPr txBox="1"/>
          <p:nvPr/>
        </p:nvSpPr>
        <p:spPr>
          <a:xfrm>
            <a:off x="8467" y="58848"/>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567896D9-C48F-DC41-BF23-B859CB9FEEE1}"/>
              </a:ext>
            </a:extLst>
          </p:cNvPr>
          <p:cNvPicPr>
            <a:picLocks noChangeAspect="1"/>
          </p:cNvPicPr>
          <p:nvPr/>
        </p:nvPicPr>
        <p:blipFill>
          <a:blip r:embed="rId4"/>
          <a:stretch>
            <a:fillRect/>
          </a:stretch>
        </p:blipFill>
        <p:spPr>
          <a:xfrm>
            <a:off x="5952067" y="1295400"/>
            <a:ext cx="2941523" cy="4470400"/>
          </a:xfrm>
          <a:prstGeom prst="rect">
            <a:avLst/>
          </a:prstGeom>
        </p:spPr>
      </p:pic>
    </p:spTree>
    <p:extLst>
      <p:ext uri="{BB962C8B-B14F-4D97-AF65-F5344CB8AC3E}">
        <p14:creationId xmlns:p14="http://schemas.microsoft.com/office/powerpoint/2010/main" val="2274098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8467" y="1295400"/>
            <a:ext cx="5892800" cy="5378559"/>
          </a:xfrm>
          <a:solidFill>
            <a:srgbClr val="FFFF00"/>
          </a:solidFill>
        </p:spPr>
        <p:txBody>
          <a:bodyPr/>
          <a:lstStyle/>
          <a:p>
            <a:r>
              <a:rPr lang="en-US" sz="2800" dirty="0">
                <a:solidFill>
                  <a:srgbClr val="002060"/>
                </a:solidFill>
              </a:rPr>
              <a:t>Aliens come to our Solar System, suffer an accident and need repairs</a:t>
            </a:r>
          </a:p>
          <a:p>
            <a:r>
              <a:rPr lang="en-US" sz="2800" dirty="0">
                <a:solidFill>
                  <a:srgbClr val="002060"/>
                </a:solidFill>
              </a:rPr>
              <a:t>While fixing their ship on Earth, they are awed by the Aug. 11, 1999 eclipse</a:t>
            </a:r>
          </a:p>
          <a:p>
            <a:r>
              <a:rPr lang="en-US" sz="2800" dirty="0">
                <a:solidFill>
                  <a:srgbClr val="002060"/>
                </a:solidFill>
              </a:rPr>
              <a:t>An Earth scientist tells them that this may be the only place in our Milky Way Galaxy where by coincidence a moon blocks a star’s disk but not its corona</a:t>
            </a:r>
          </a:p>
          <a:p>
            <a:r>
              <a:rPr lang="en-US" sz="2800" dirty="0">
                <a:solidFill>
                  <a:srgbClr val="002060"/>
                </a:solidFill>
                <a:hlinkClick r:id="rId2">
                  <a:extLst>
                    <a:ext uri="{A12FA001-AC4F-418D-AE19-62706E023703}">
                      <ahyp:hlinkClr xmlns:ahyp="http://schemas.microsoft.com/office/drawing/2018/hyperlinkcolor" val="tx"/>
                    </a:ext>
                  </a:extLst>
                </a:hlinkClick>
              </a:rPr>
              <a:t>LINK</a:t>
            </a:r>
            <a:endParaRPr lang="en-US" sz="2800" dirty="0">
              <a:solidFill>
                <a:srgbClr val="002060"/>
              </a:solidFill>
            </a:endParaRPr>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6172200" cy="1084152"/>
          </a:xfrm>
          <a:solidFill>
            <a:srgbClr val="FF0000"/>
          </a:solidFill>
        </p:spPr>
        <p:txBody>
          <a:bodyPr/>
          <a:lstStyle/>
          <a:p>
            <a:r>
              <a:rPr lang="en-US" sz="2800" b="1" dirty="0"/>
              <a:t>1997, R.J. Sawyer, </a:t>
            </a:r>
            <a:r>
              <a:rPr lang="en-US" sz="2800" b="1" i="1" dirty="0"/>
              <a:t>Illegal Alien</a:t>
            </a:r>
          </a:p>
        </p:txBody>
      </p:sp>
      <p:sp>
        <p:nvSpPr>
          <p:cNvPr id="3" name="TextBox 2">
            <a:extLst>
              <a:ext uri="{FF2B5EF4-FFF2-40B4-BE49-F238E27FC236}">
                <a16:creationId xmlns:a16="http://schemas.microsoft.com/office/drawing/2014/main" id="{3FC7E78A-6780-474D-B7E6-428FE90BF94E}"/>
              </a:ext>
            </a:extLst>
          </p:cNvPr>
          <p:cNvSpPr txBox="1"/>
          <p:nvPr/>
        </p:nvSpPr>
        <p:spPr>
          <a:xfrm>
            <a:off x="8467" y="58848"/>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0C74837B-25FF-2C4B-80C9-B64B95D63B25}"/>
              </a:ext>
            </a:extLst>
          </p:cNvPr>
          <p:cNvPicPr>
            <a:picLocks noChangeAspect="1"/>
          </p:cNvPicPr>
          <p:nvPr/>
        </p:nvPicPr>
        <p:blipFill>
          <a:blip r:embed="rId3"/>
          <a:stretch>
            <a:fillRect/>
          </a:stretch>
        </p:blipFill>
        <p:spPr>
          <a:xfrm>
            <a:off x="6477000" y="127249"/>
            <a:ext cx="2463800" cy="3744976"/>
          </a:xfrm>
          <a:prstGeom prst="rect">
            <a:avLst/>
          </a:prstGeom>
        </p:spPr>
      </p:pic>
      <p:sp>
        <p:nvSpPr>
          <p:cNvPr id="7" name="TextBox 6">
            <a:extLst>
              <a:ext uri="{FF2B5EF4-FFF2-40B4-BE49-F238E27FC236}">
                <a16:creationId xmlns:a16="http://schemas.microsoft.com/office/drawing/2014/main" id="{4C31C286-958A-8246-B4D3-6F93A24B46E8}"/>
              </a:ext>
            </a:extLst>
          </p:cNvPr>
          <p:cNvSpPr txBox="1"/>
          <p:nvPr/>
        </p:nvSpPr>
        <p:spPr>
          <a:xfrm>
            <a:off x="6172200" y="3872225"/>
            <a:ext cx="2870200" cy="923330"/>
          </a:xfrm>
          <a:prstGeom prst="rect">
            <a:avLst/>
          </a:prstGeom>
          <a:solidFill>
            <a:schemeClr val="bg1">
              <a:lumMod val="95000"/>
            </a:schemeClr>
          </a:solidFill>
        </p:spPr>
        <p:txBody>
          <a:bodyPr wrap="square" rtlCol="0">
            <a:spAutoFit/>
          </a:bodyPr>
          <a:lstStyle/>
          <a:p>
            <a:r>
              <a:rPr lang="en-US" i="1" dirty="0">
                <a:solidFill>
                  <a:srgbClr val="0070C0"/>
                </a:solidFill>
              </a:rPr>
              <a:t>Ace Books ; won 2002 </a:t>
            </a:r>
            <a:r>
              <a:rPr lang="en-US" i="1" dirty="0" err="1">
                <a:solidFill>
                  <a:srgbClr val="0070C0"/>
                </a:solidFill>
              </a:rPr>
              <a:t>Seiun</a:t>
            </a:r>
            <a:r>
              <a:rPr lang="en-US" i="1" dirty="0">
                <a:solidFill>
                  <a:srgbClr val="0070C0"/>
                </a:solidFill>
              </a:rPr>
              <a:t> Award in Japan for Best Foreign Novel</a:t>
            </a:r>
          </a:p>
        </p:txBody>
      </p:sp>
      <p:sp>
        <p:nvSpPr>
          <p:cNvPr id="8" name="TextBox 7">
            <a:extLst>
              <a:ext uri="{FF2B5EF4-FFF2-40B4-BE49-F238E27FC236}">
                <a16:creationId xmlns:a16="http://schemas.microsoft.com/office/drawing/2014/main" id="{987450FB-6F93-4641-98FB-3896AF34D9A2}"/>
              </a:ext>
            </a:extLst>
          </p:cNvPr>
          <p:cNvSpPr txBox="1"/>
          <p:nvPr/>
        </p:nvSpPr>
        <p:spPr>
          <a:xfrm>
            <a:off x="6172200" y="4829422"/>
            <a:ext cx="2768600" cy="1754326"/>
          </a:xfrm>
          <a:prstGeom prst="rect">
            <a:avLst/>
          </a:prstGeom>
          <a:solidFill>
            <a:srgbClr val="FFC000"/>
          </a:solidFill>
        </p:spPr>
        <p:txBody>
          <a:bodyPr wrap="square" rtlCol="0">
            <a:spAutoFit/>
          </a:bodyPr>
          <a:lstStyle/>
          <a:p>
            <a:r>
              <a:rPr lang="en-US" i="1" dirty="0">
                <a:solidFill>
                  <a:srgbClr val="7030A0"/>
                </a:solidFill>
              </a:rPr>
              <a:t>Novel focuses on an inter-species murder trial.  Canadian Sawyer made “an outsider’s view of American justice” (</a:t>
            </a:r>
            <a:r>
              <a:rPr lang="en-US" i="1" dirty="0">
                <a:solidFill>
                  <a:srgbClr val="002060"/>
                </a:solidFill>
                <a:hlinkClick r:id="rId2">
                  <a:extLst>
                    <a:ext uri="{A12FA001-AC4F-418D-AE19-62706E023703}">
                      <ahyp:hlinkClr xmlns:ahyp="http://schemas.microsoft.com/office/drawing/2018/hyperlinkcolor" val="tx"/>
                    </a:ext>
                  </a:extLst>
                </a:hlinkClick>
              </a:rPr>
              <a:t>LINK - Wikipedia</a:t>
            </a:r>
            <a:r>
              <a:rPr lang="en-US" i="1" dirty="0">
                <a:solidFill>
                  <a:srgbClr val="7030A0"/>
                </a:solidFill>
              </a:rPr>
              <a:t>)</a:t>
            </a:r>
          </a:p>
        </p:txBody>
      </p:sp>
    </p:spTree>
    <p:extLst>
      <p:ext uri="{BB962C8B-B14F-4D97-AF65-F5344CB8AC3E}">
        <p14:creationId xmlns:p14="http://schemas.microsoft.com/office/powerpoint/2010/main" val="2954890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8467" y="1174640"/>
            <a:ext cx="7154333" cy="5530960"/>
          </a:xfrm>
          <a:solidFill>
            <a:srgbClr val="FFFF00"/>
          </a:solidFill>
        </p:spPr>
        <p:txBody>
          <a:bodyPr/>
          <a:lstStyle/>
          <a:p>
            <a:r>
              <a:rPr lang="en-US" sz="2800" dirty="0">
                <a:solidFill>
                  <a:srgbClr val="002060"/>
                </a:solidFill>
              </a:rPr>
              <a:t>Children’s fantasy, 2</a:t>
            </a:r>
            <a:r>
              <a:rPr lang="en-US" sz="2800" baseline="30000" dirty="0">
                <a:solidFill>
                  <a:srgbClr val="002060"/>
                </a:solidFill>
              </a:rPr>
              <a:t>nd</a:t>
            </a:r>
            <a:r>
              <a:rPr lang="en-US" sz="2800" dirty="0">
                <a:solidFill>
                  <a:srgbClr val="002060"/>
                </a:solidFill>
              </a:rPr>
              <a:t> part of trilogy</a:t>
            </a:r>
          </a:p>
          <a:p>
            <a:r>
              <a:rPr lang="en-US" sz="2800" dirty="0">
                <a:solidFill>
                  <a:srgbClr val="002060"/>
                </a:solidFill>
              </a:rPr>
              <a:t>Good bats fight bad birds</a:t>
            </a:r>
          </a:p>
          <a:p>
            <a:r>
              <a:rPr lang="en-US" sz="2800" dirty="0"/>
              <a:t>"Goth, reaching his home in an ancient Mayan pyramid, is anointed king and told of a prophecy by his priest, </a:t>
            </a:r>
            <a:r>
              <a:rPr lang="en-US" sz="2800" dirty="0" err="1"/>
              <a:t>Voxzaco</a:t>
            </a:r>
            <a:r>
              <a:rPr lang="en-US" sz="2800" dirty="0"/>
              <a:t>. According to the prophecy, if a hundred hearts are offered to their god, </a:t>
            </a:r>
            <a:r>
              <a:rPr lang="en-US" sz="2800" dirty="0" err="1"/>
              <a:t>Cama</a:t>
            </a:r>
            <a:r>
              <a:rPr lang="en-US" sz="2800" dirty="0"/>
              <a:t> Zotz, the coming solar eclipse will last forever, allowing Zotz to rule both the </a:t>
            </a:r>
            <a:r>
              <a:rPr lang="en-US" sz="2800" dirty="0" err="1"/>
              <a:t>Upperworld</a:t>
            </a:r>
            <a:r>
              <a:rPr lang="en-US" sz="2800" dirty="0"/>
              <a:t> and Underworld.”</a:t>
            </a:r>
          </a:p>
          <a:p>
            <a:r>
              <a:rPr lang="en-US" sz="2800" dirty="0"/>
              <a:t>The battle between Good and Evil ensues</a:t>
            </a:r>
          </a:p>
          <a:p>
            <a:r>
              <a:rPr lang="en-US" sz="2800" dirty="0">
                <a:solidFill>
                  <a:srgbClr val="002060"/>
                </a:solidFill>
                <a:hlinkClick r:id="rId2">
                  <a:extLst>
                    <a:ext uri="{A12FA001-AC4F-418D-AE19-62706E023703}">
                      <ahyp:hlinkClr xmlns:ahyp="http://schemas.microsoft.com/office/drawing/2018/hyperlinkcolor" val="tx"/>
                    </a:ext>
                  </a:extLst>
                </a:hlinkClick>
              </a:rPr>
              <a:t>LINK</a:t>
            </a:r>
            <a:endParaRPr lang="en-US" sz="2800" dirty="0">
              <a:solidFill>
                <a:srgbClr val="002060"/>
              </a:solidFill>
            </a:endParaRPr>
          </a:p>
          <a:p>
            <a:endParaRPr lang="en-US" sz="2800" dirty="0">
              <a:solidFill>
                <a:srgbClr val="002060"/>
              </a:solidFill>
            </a:endParaRPr>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7162800" cy="1084152"/>
          </a:xfrm>
          <a:solidFill>
            <a:srgbClr val="FF0000"/>
          </a:solidFill>
        </p:spPr>
        <p:txBody>
          <a:bodyPr/>
          <a:lstStyle/>
          <a:p>
            <a:r>
              <a:rPr lang="en-US" sz="2800" b="1" dirty="0"/>
              <a:t>1999, Kenneth </a:t>
            </a:r>
            <a:r>
              <a:rPr lang="en-US" sz="2800" b="1" dirty="0" err="1"/>
              <a:t>Oppel</a:t>
            </a:r>
            <a:r>
              <a:rPr lang="en-US" sz="2800" b="1" dirty="0"/>
              <a:t>, </a:t>
            </a:r>
            <a:r>
              <a:rPr lang="en-US" sz="2800" b="1" i="1" dirty="0" err="1"/>
              <a:t>Sunwing</a:t>
            </a:r>
            <a:endParaRPr lang="en-US" sz="2800" b="1" i="1" dirty="0"/>
          </a:p>
        </p:txBody>
      </p:sp>
      <p:sp>
        <p:nvSpPr>
          <p:cNvPr id="3" name="TextBox 2">
            <a:extLst>
              <a:ext uri="{FF2B5EF4-FFF2-40B4-BE49-F238E27FC236}">
                <a16:creationId xmlns:a16="http://schemas.microsoft.com/office/drawing/2014/main" id="{3FC7E78A-6780-474D-B7E6-428FE90BF94E}"/>
              </a:ext>
            </a:extLst>
          </p:cNvPr>
          <p:cNvSpPr txBox="1"/>
          <p:nvPr/>
        </p:nvSpPr>
        <p:spPr>
          <a:xfrm>
            <a:off x="8467" y="58848"/>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F2866EF7-F5A1-6948-814C-22C2A5D321B2}"/>
              </a:ext>
            </a:extLst>
          </p:cNvPr>
          <p:cNvPicPr>
            <a:picLocks noChangeAspect="1"/>
          </p:cNvPicPr>
          <p:nvPr/>
        </p:nvPicPr>
        <p:blipFill>
          <a:blip r:embed="rId3"/>
          <a:stretch>
            <a:fillRect/>
          </a:stretch>
        </p:blipFill>
        <p:spPr>
          <a:xfrm>
            <a:off x="7188200" y="428180"/>
            <a:ext cx="1971844" cy="2912952"/>
          </a:xfrm>
          <a:prstGeom prst="rect">
            <a:avLst/>
          </a:prstGeom>
        </p:spPr>
      </p:pic>
      <p:sp>
        <p:nvSpPr>
          <p:cNvPr id="7" name="TextBox 6">
            <a:extLst>
              <a:ext uri="{FF2B5EF4-FFF2-40B4-BE49-F238E27FC236}">
                <a16:creationId xmlns:a16="http://schemas.microsoft.com/office/drawing/2014/main" id="{8E5547F7-259D-0444-A0C7-BAEF80F70C3B}"/>
              </a:ext>
            </a:extLst>
          </p:cNvPr>
          <p:cNvSpPr txBox="1"/>
          <p:nvPr/>
        </p:nvSpPr>
        <p:spPr>
          <a:xfrm>
            <a:off x="7171267" y="3505200"/>
            <a:ext cx="1972733" cy="646331"/>
          </a:xfrm>
          <a:prstGeom prst="rect">
            <a:avLst/>
          </a:prstGeom>
          <a:solidFill>
            <a:schemeClr val="bg1">
              <a:lumMod val="95000"/>
            </a:schemeClr>
          </a:solidFill>
        </p:spPr>
        <p:txBody>
          <a:bodyPr wrap="square" rtlCol="0">
            <a:spAutoFit/>
          </a:bodyPr>
          <a:lstStyle/>
          <a:p>
            <a:r>
              <a:rPr lang="en-US" dirty="0">
                <a:solidFill>
                  <a:srgbClr val="0070C0"/>
                </a:solidFill>
              </a:rPr>
              <a:t>1</a:t>
            </a:r>
            <a:r>
              <a:rPr lang="en-US" baseline="30000" dirty="0">
                <a:solidFill>
                  <a:srgbClr val="0070C0"/>
                </a:solidFill>
              </a:rPr>
              <a:t>st</a:t>
            </a:r>
            <a:r>
              <a:rPr lang="en-US" dirty="0">
                <a:solidFill>
                  <a:srgbClr val="0070C0"/>
                </a:solidFill>
              </a:rPr>
              <a:t> edition cover, HarperCollins</a:t>
            </a:r>
          </a:p>
        </p:txBody>
      </p:sp>
      <p:sp>
        <p:nvSpPr>
          <p:cNvPr id="8" name="TextBox 7">
            <a:extLst>
              <a:ext uri="{FF2B5EF4-FFF2-40B4-BE49-F238E27FC236}">
                <a16:creationId xmlns:a16="http://schemas.microsoft.com/office/drawing/2014/main" id="{CBFD6475-ACED-3F4E-BC26-D6DF64B03D3A}"/>
              </a:ext>
            </a:extLst>
          </p:cNvPr>
          <p:cNvSpPr txBox="1"/>
          <p:nvPr/>
        </p:nvSpPr>
        <p:spPr>
          <a:xfrm>
            <a:off x="7188200" y="4343400"/>
            <a:ext cx="1727200" cy="1569660"/>
          </a:xfrm>
          <a:prstGeom prst="rect">
            <a:avLst/>
          </a:prstGeom>
          <a:solidFill>
            <a:srgbClr val="FFC000"/>
          </a:solidFill>
        </p:spPr>
        <p:txBody>
          <a:bodyPr wrap="square" rtlCol="0">
            <a:spAutoFit/>
          </a:bodyPr>
          <a:lstStyle/>
          <a:p>
            <a:r>
              <a:rPr lang="en-US" sz="2400" i="1" dirty="0" err="1">
                <a:solidFill>
                  <a:srgbClr val="7030A0"/>
                </a:solidFill>
              </a:rPr>
              <a:t>Oppel</a:t>
            </a:r>
            <a:r>
              <a:rPr lang="en-US" sz="2400" i="1" dirty="0">
                <a:solidFill>
                  <a:srgbClr val="7030A0"/>
                </a:solidFill>
              </a:rPr>
              <a:t> is another Canadian author.</a:t>
            </a:r>
          </a:p>
        </p:txBody>
      </p:sp>
    </p:spTree>
    <p:extLst>
      <p:ext uri="{BB962C8B-B14F-4D97-AF65-F5344CB8AC3E}">
        <p14:creationId xmlns:p14="http://schemas.microsoft.com/office/powerpoint/2010/main" val="1833044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146049" y="1143000"/>
            <a:ext cx="6559551" cy="5486400"/>
          </a:xfrm>
          <a:solidFill>
            <a:srgbClr val="FFFF00"/>
          </a:solidFill>
        </p:spPr>
        <p:txBody>
          <a:bodyPr/>
          <a:lstStyle/>
          <a:p>
            <a:r>
              <a:rPr lang="en-US" sz="2800" dirty="0"/>
              <a:t>Story of 3 teenagers – clichés of adolescence</a:t>
            </a:r>
          </a:p>
          <a:p>
            <a:pPr lvl="1"/>
            <a:r>
              <a:rPr lang="en-US" dirty="0"/>
              <a:t>Brainiac, Pretty Girl, Social Misfit</a:t>
            </a:r>
          </a:p>
          <a:p>
            <a:pPr lvl="1"/>
            <a:r>
              <a:rPr lang="en-US" dirty="0"/>
              <a:t>come together and learn about life [and themselves] during a solar eclipse.</a:t>
            </a:r>
          </a:p>
          <a:p>
            <a:pPr lvl="1"/>
            <a:r>
              <a:rPr lang="en-US" sz="2400" dirty="0"/>
              <a:t>“At Moon Shadow, an isolated campground, thousands have gathered to catch a glimpse of a rare and extraordinary total eclipse of the sun. It's also were three lives are about to be changed forever…” (</a:t>
            </a:r>
            <a:r>
              <a:rPr lang="en-US" sz="2400" dirty="0">
                <a:solidFill>
                  <a:srgbClr val="002060"/>
                </a:solidFill>
                <a:hlinkClick r:id="rId2">
                  <a:extLst>
                    <a:ext uri="{A12FA001-AC4F-418D-AE19-62706E023703}">
                      <ahyp:hlinkClr xmlns:ahyp="http://schemas.microsoft.com/office/drawing/2018/hyperlinkcolor" val="tx"/>
                    </a:ext>
                  </a:extLst>
                </a:hlinkClick>
              </a:rPr>
              <a:t>LINK – goodreads.com</a:t>
            </a:r>
            <a:r>
              <a:rPr lang="en-US" sz="2400" dirty="0"/>
              <a:t>) ; </a:t>
            </a:r>
            <a:r>
              <a:rPr lang="en-US" sz="2400" dirty="0">
                <a:solidFill>
                  <a:srgbClr val="002060"/>
                </a:solidFill>
                <a:hlinkClick r:id="rId3">
                  <a:extLst>
                    <a:ext uri="{A12FA001-AC4F-418D-AE19-62706E023703}">
                      <ahyp:hlinkClr xmlns:ahyp="http://schemas.microsoft.com/office/drawing/2018/hyperlinkcolor" val="tx"/>
                    </a:ext>
                  </a:extLst>
                </a:hlinkClick>
              </a:rPr>
              <a:t>LINK</a:t>
            </a:r>
            <a:r>
              <a:rPr lang="en-US" sz="2400" dirty="0">
                <a:solidFill>
                  <a:srgbClr val="002060"/>
                </a:solidFill>
              </a:rPr>
              <a:t> - Wikipedia</a:t>
            </a:r>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6705601" cy="1084152"/>
          </a:xfrm>
          <a:solidFill>
            <a:srgbClr val="FF0000"/>
          </a:solidFill>
        </p:spPr>
        <p:txBody>
          <a:bodyPr/>
          <a:lstStyle/>
          <a:p>
            <a:r>
              <a:rPr lang="en-US" sz="2800" b="1" dirty="0"/>
              <a:t>2008, Wendy Mass, </a:t>
            </a:r>
            <a:r>
              <a:rPr lang="en-US" sz="2800" b="1" i="1" dirty="0"/>
              <a:t>Every Soul a Star</a:t>
            </a:r>
          </a:p>
        </p:txBody>
      </p:sp>
      <p:sp>
        <p:nvSpPr>
          <p:cNvPr id="3" name="TextBox 2">
            <a:extLst>
              <a:ext uri="{FF2B5EF4-FFF2-40B4-BE49-F238E27FC236}">
                <a16:creationId xmlns:a16="http://schemas.microsoft.com/office/drawing/2014/main" id="{3FC7E78A-6780-474D-B7E6-428FE90BF94E}"/>
              </a:ext>
            </a:extLst>
          </p:cNvPr>
          <p:cNvSpPr txBox="1"/>
          <p:nvPr/>
        </p:nvSpPr>
        <p:spPr>
          <a:xfrm>
            <a:off x="8467" y="58848"/>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296835E8-7ECA-DF41-8054-58965D1B8AB4}"/>
              </a:ext>
            </a:extLst>
          </p:cNvPr>
          <p:cNvPicPr>
            <a:picLocks noChangeAspect="1"/>
          </p:cNvPicPr>
          <p:nvPr/>
        </p:nvPicPr>
        <p:blipFill>
          <a:blip r:embed="rId4"/>
          <a:stretch>
            <a:fillRect/>
          </a:stretch>
        </p:blipFill>
        <p:spPr>
          <a:xfrm>
            <a:off x="6747935" y="428180"/>
            <a:ext cx="2286000" cy="3314700"/>
          </a:xfrm>
          <a:prstGeom prst="rect">
            <a:avLst/>
          </a:prstGeom>
        </p:spPr>
      </p:pic>
      <p:sp>
        <p:nvSpPr>
          <p:cNvPr id="7" name="TextBox 6">
            <a:extLst>
              <a:ext uri="{FF2B5EF4-FFF2-40B4-BE49-F238E27FC236}">
                <a16:creationId xmlns:a16="http://schemas.microsoft.com/office/drawing/2014/main" id="{46203DE3-A1DF-B24F-B3CD-0C7818B537E5}"/>
              </a:ext>
            </a:extLst>
          </p:cNvPr>
          <p:cNvSpPr txBox="1"/>
          <p:nvPr/>
        </p:nvSpPr>
        <p:spPr>
          <a:xfrm>
            <a:off x="6714068" y="3810000"/>
            <a:ext cx="2277532" cy="923330"/>
          </a:xfrm>
          <a:prstGeom prst="rect">
            <a:avLst/>
          </a:prstGeom>
          <a:solidFill>
            <a:schemeClr val="bg1">
              <a:lumMod val="95000"/>
            </a:schemeClr>
          </a:solidFill>
        </p:spPr>
        <p:txBody>
          <a:bodyPr wrap="square" rtlCol="0">
            <a:spAutoFit/>
          </a:bodyPr>
          <a:lstStyle/>
          <a:p>
            <a:r>
              <a:rPr lang="en-US" i="1" dirty="0">
                <a:solidFill>
                  <a:srgbClr val="0070C0"/>
                </a:solidFill>
              </a:rPr>
              <a:t>Published by Little, Brown Books for Young Readers</a:t>
            </a:r>
          </a:p>
        </p:txBody>
      </p:sp>
      <p:sp>
        <p:nvSpPr>
          <p:cNvPr id="8" name="TextBox 7">
            <a:extLst>
              <a:ext uri="{FF2B5EF4-FFF2-40B4-BE49-F238E27FC236}">
                <a16:creationId xmlns:a16="http://schemas.microsoft.com/office/drawing/2014/main" id="{533652F0-57A0-3F4A-89EC-4F1DA9571E7D}"/>
              </a:ext>
            </a:extLst>
          </p:cNvPr>
          <p:cNvSpPr txBox="1"/>
          <p:nvPr/>
        </p:nvSpPr>
        <p:spPr>
          <a:xfrm>
            <a:off x="6747935" y="4953000"/>
            <a:ext cx="2286000" cy="923330"/>
          </a:xfrm>
          <a:prstGeom prst="rect">
            <a:avLst/>
          </a:prstGeom>
          <a:solidFill>
            <a:srgbClr val="FFC000"/>
          </a:solidFill>
        </p:spPr>
        <p:txBody>
          <a:bodyPr wrap="square" rtlCol="0">
            <a:spAutoFit/>
          </a:bodyPr>
          <a:lstStyle/>
          <a:p>
            <a:r>
              <a:rPr lang="en-US" i="1" dirty="0">
                <a:solidFill>
                  <a:srgbClr val="7030A0"/>
                </a:solidFill>
              </a:rPr>
              <a:t>Mass has written 30 novels for young people </a:t>
            </a:r>
          </a:p>
        </p:txBody>
      </p:sp>
    </p:spTree>
    <p:extLst>
      <p:ext uri="{BB962C8B-B14F-4D97-AF65-F5344CB8AC3E}">
        <p14:creationId xmlns:p14="http://schemas.microsoft.com/office/powerpoint/2010/main" val="879063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152400" y="1174641"/>
            <a:ext cx="7010400" cy="5454759"/>
          </a:xfrm>
          <a:solidFill>
            <a:srgbClr val="FFFF00"/>
          </a:solidFill>
        </p:spPr>
        <p:txBody>
          <a:bodyPr/>
          <a:lstStyle/>
          <a:p>
            <a:r>
              <a:rPr lang="en-US" sz="2800" dirty="0"/>
              <a:t>"... sci-fi series begins with a total eclipse that lets our vampiric friends finally venture out in the daytime ... and start spreading their vampiric virus to everyone in New York City.” </a:t>
            </a:r>
            <a:r>
              <a:rPr lang="en-US" sz="2800" dirty="0">
                <a:solidFill>
                  <a:srgbClr val="002060"/>
                </a:solidFill>
                <a:hlinkClick r:id="rId2">
                  <a:extLst>
                    <a:ext uri="{A12FA001-AC4F-418D-AE19-62706E023703}">
                      <ahyp:hlinkClr xmlns:ahyp="http://schemas.microsoft.com/office/drawing/2018/hyperlinkcolor" val="tx"/>
                    </a:ext>
                  </a:extLst>
                </a:hlinkClick>
              </a:rPr>
              <a:t>LINK</a:t>
            </a:r>
            <a:endParaRPr lang="en-US" sz="2800" dirty="0">
              <a:solidFill>
                <a:srgbClr val="002060"/>
              </a:solidFill>
            </a:endParaRPr>
          </a:p>
          <a:p>
            <a:r>
              <a:rPr lang="en-US" sz="2800" i="1" dirty="0">
                <a:solidFill>
                  <a:srgbClr val="FF0000"/>
                </a:solidFill>
              </a:rPr>
              <a:t>Made into TV series on FX, 2014-17</a:t>
            </a:r>
          </a:p>
          <a:p>
            <a:r>
              <a:rPr lang="en-US" sz="2800" dirty="0">
                <a:solidFill>
                  <a:schemeClr val="tx1"/>
                </a:solidFill>
              </a:rPr>
              <a:t>“</a:t>
            </a:r>
            <a:r>
              <a:rPr lang="en-US" sz="2800" dirty="0"/>
              <a:t>A Boeing 777 arrives at [JFK] Airport and is taxiing its way across the tarmac when it suddenly stops. All window shades are closed except one, the lights are out, and communication channels have gone silent. …” </a:t>
            </a:r>
            <a:r>
              <a:rPr lang="en-US" sz="2800" dirty="0">
                <a:solidFill>
                  <a:srgbClr val="0070C0"/>
                </a:solidFill>
                <a:hlinkClick r:id="rId3">
                  <a:extLst>
                    <a:ext uri="{A12FA001-AC4F-418D-AE19-62706E023703}">
                      <ahyp:hlinkClr xmlns:ahyp="http://schemas.microsoft.com/office/drawing/2018/hyperlinkcolor" val="tx"/>
                    </a:ext>
                  </a:extLst>
                </a:hlinkClick>
              </a:rPr>
              <a:t>LINK-Wikipedia</a:t>
            </a:r>
            <a:endParaRPr lang="en-US" sz="2800" dirty="0">
              <a:solidFill>
                <a:srgbClr val="0070C0"/>
              </a:solidFill>
            </a:endParaRPr>
          </a:p>
          <a:p>
            <a:endParaRPr lang="en-US" sz="2800" dirty="0">
              <a:solidFill>
                <a:srgbClr val="002060"/>
              </a:solidFill>
            </a:endParaRPr>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7162800" cy="1084152"/>
          </a:xfrm>
          <a:solidFill>
            <a:srgbClr val="FF0000"/>
          </a:solidFill>
        </p:spPr>
        <p:txBody>
          <a:bodyPr/>
          <a:lstStyle/>
          <a:p>
            <a:r>
              <a:rPr lang="en-US" sz="2800" b="1" dirty="0"/>
              <a:t>2009, G. del Toro &amp; C. Hogan, </a:t>
            </a:r>
            <a:r>
              <a:rPr lang="en-US" sz="2800" b="1" i="1" dirty="0"/>
              <a:t>The Strain</a:t>
            </a:r>
          </a:p>
        </p:txBody>
      </p:sp>
      <p:sp>
        <p:nvSpPr>
          <p:cNvPr id="3" name="TextBox 2">
            <a:extLst>
              <a:ext uri="{FF2B5EF4-FFF2-40B4-BE49-F238E27FC236}">
                <a16:creationId xmlns:a16="http://schemas.microsoft.com/office/drawing/2014/main" id="{3FC7E78A-6780-474D-B7E6-428FE90BF94E}"/>
              </a:ext>
            </a:extLst>
          </p:cNvPr>
          <p:cNvSpPr txBox="1"/>
          <p:nvPr/>
        </p:nvSpPr>
        <p:spPr>
          <a:xfrm>
            <a:off x="8467" y="58848"/>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26185B51-5831-084F-A90E-8119B7616DB5}"/>
              </a:ext>
            </a:extLst>
          </p:cNvPr>
          <p:cNvPicPr>
            <a:picLocks noChangeAspect="1"/>
          </p:cNvPicPr>
          <p:nvPr/>
        </p:nvPicPr>
        <p:blipFill>
          <a:blip r:embed="rId4"/>
          <a:stretch>
            <a:fillRect/>
          </a:stretch>
        </p:blipFill>
        <p:spPr>
          <a:xfrm>
            <a:off x="7162800" y="394313"/>
            <a:ext cx="1927001" cy="2895600"/>
          </a:xfrm>
          <a:prstGeom prst="rect">
            <a:avLst/>
          </a:prstGeom>
        </p:spPr>
      </p:pic>
      <p:sp>
        <p:nvSpPr>
          <p:cNvPr id="7" name="TextBox 6">
            <a:extLst>
              <a:ext uri="{FF2B5EF4-FFF2-40B4-BE49-F238E27FC236}">
                <a16:creationId xmlns:a16="http://schemas.microsoft.com/office/drawing/2014/main" id="{D49631D7-601E-174B-B4DB-C2D599BF67C7}"/>
              </a:ext>
            </a:extLst>
          </p:cNvPr>
          <p:cNvSpPr txBox="1"/>
          <p:nvPr/>
        </p:nvSpPr>
        <p:spPr>
          <a:xfrm>
            <a:off x="7440500" y="3342358"/>
            <a:ext cx="1371600" cy="923330"/>
          </a:xfrm>
          <a:prstGeom prst="rect">
            <a:avLst/>
          </a:prstGeom>
          <a:solidFill>
            <a:schemeClr val="bg1">
              <a:lumMod val="95000"/>
            </a:schemeClr>
          </a:solidFill>
        </p:spPr>
        <p:txBody>
          <a:bodyPr wrap="square" rtlCol="0">
            <a:spAutoFit/>
          </a:bodyPr>
          <a:lstStyle/>
          <a:p>
            <a:r>
              <a:rPr lang="en-US" i="1" dirty="0">
                <a:solidFill>
                  <a:srgbClr val="0070C0"/>
                </a:solidFill>
              </a:rPr>
              <a:t>Published by William Morrow</a:t>
            </a:r>
          </a:p>
        </p:txBody>
      </p:sp>
      <p:sp>
        <p:nvSpPr>
          <p:cNvPr id="8" name="TextBox 7">
            <a:extLst>
              <a:ext uri="{FF2B5EF4-FFF2-40B4-BE49-F238E27FC236}">
                <a16:creationId xmlns:a16="http://schemas.microsoft.com/office/drawing/2014/main" id="{F2B27319-E15F-C94C-A53A-95DA22B12C50}"/>
              </a:ext>
            </a:extLst>
          </p:cNvPr>
          <p:cNvSpPr txBox="1"/>
          <p:nvPr/>
        </p:nvSpPr>
        <p:spPr>
          <a:xfrm>
            <a:off x="7315201" y="4419600"/>
            <a:ext cx="1774600" cy="1754326"/>
          </a:xfrm>
          <a:prstGeom prst="rect">
            <a:avLst/>
          </a:prstGeom>
          <a:solidFill>
            <a:srgbClr val="FFC000"/>
          </a:solidFill>
        </p:spPr>
        <p:txBody>
          <a:bodyPr wrap="square" rtlCol="0">
            <a:spAutoFit/>
          </a:bodyPr>
          <a:lstStyle/>
          <a:p>
            <a:r>
              <a:rPr lang="en-US" i="1" dirty="0">
                <a:solidFill>
                  <a:srgbClr val="7030A0"/>
                </a:solidFill>
              </a:rPr>
              <a:t>Del Toro is a Mexican director.  Hogan is an American writer.</a:t>
            </a:r>
          </a:p>
        </p:txBody>
      </p:sp>
    </p:spTree>
    <p:extLst>
      <p:ext uri="{BB962C8B-B14F-4D97-AF65-F5344CB8AC3E}">
        <p14:creationId xmlns:p14="http://schemas.microsoft.com/office/powerpoint/2010/main" val="3811566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8467" y="999067"/>
            <a:ext cx="6697133" cy="5630333"/>
          </a:xfrm>
          <a:solidFill>
            <a:srgbClr val="FFFF00"/>
          </a:solidFill>
        </p:spPr>
        <p:txBody>
          <a:bodyPr/>
          <a:lstStyle/>
          <a:p>
            <a:r>
              <a:rPr lang="en-US" sz="2800" dirty="0"/>
              <a:t>“A historical novel where the unique total lunar eclipse and total solar eclipse in Babylon on May 9, 2138 BC set off a young Mesopotamian’s adventures in the ancient Indus Valley civilization.”  </a:t>
            </a:r>
            <a:r>
              <a:rPr lang="en-US" sz="2800" dirty="0">
                <a:solidFill>
                  <a:srgbClr val="002060"/>
                </a:solidFill>
                <a:hlinkClick r:id="rId2">
                  <a:extLst>
                    <a:ext uri="{A12FA001-AC4F-418D-AE19-62706E023703}">
                      <ahyp:hlinkClr xmlns:ahyp="http://schemas.microsoft.com/office/drawing/2018/hyperlinkcolor" val="tx"/>
                    </a:ext>
                  </a:extLst>
                </a:hlinkClick>
              </a:rPr>
              <a:t>LINK</a:t>
            </a:r>
            <a:endParaRPr lang="en-US" sz="2800" dirty="0">
              <a:solidFill>
                <a:srgbClr val="002060"/>
              </a:solidFill>
            </a:endParaRPr>
          </a:p>
          <a:p>
            <a:r>
              <a:rPr lang="en-US" sz="2800" dirty="0"/>
              <a:t>“Inspired by Thor Heyerdahl's expedition in a reed ship across the Persian Gulf and the Arabian Sea, [it] narrates one man's dogged pursuit to end an evil trade wrecking many a young Mesopotamian's life.”  </a:t>
            </a:r>
            <a:r>
              <a:rPr lang="en-US" sz="2800" dirty="0">
                <a:solidFill>
                  <a:srgbClr val="002060"/>
                </a:solidFill>
                <a:hlinkClick r:id="rId3">
                  <a:extLst>
                    <a:ext uri="{A12FA001-AC4F-418D-AE19-62706E023703}">
                      <ahyp:hlinkClr xmlns:ahyp="http://schemas.microsoft.com/office/drawing/2018/hyperlinkcolor" val="tx"/>
                    </a:ext>
                  </a:extLst>
                </a:hlinkClick>
              </a:rPr>
              <a:t>LINK-Goodreads</a:t>
            </a:r>
            <a:endParaRPr lang="en-US" sz="2800" dirty="0">
              <a:solidFill>
                <a:srgbClr val="002060"/>
              </a:solidFill>
            </a:endParaRPr>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931752"/>
          </a:xfrm>
          <a:solidFill>
            <a:srgbClr val="FF0000"/>
          </a:solidFill>
        </p:spPr>
        <p:txBody>
          <a:bodyPr/>
          <a:lstStyle/>
          <a:p>
            <a:r>
              <a:rPr lang="en-US" sz="2800" b="1" dirty="0"/>
              <a:t>2012, Vasant </a:t>
            </a:r>
            <a:r>
              <a:rPr lang="en-US" sz="2800" b="1" dirty="0" err="1"/>
              <a:t>Davé</a:t>
            </a:r>
            <a:r>
              <a:rPr lang="en-US" sz="2800" b="1" dirty="0"/>
              <a:t>, </a:t>
            </a:r>
            <a:r>
              <a:rPr lang="en-US" sz="2800" b="1" i="1" dirty="0"/>
              <a:t>Trade Winds to </a:t>
            </a:r>
            <a:r>
              <a:rPr lang="en-US" sz="2800" b="1" i="1" dirty="0" err="1"/>
              <a:t>Meluhha</a:t>
            </a:r>
            <a:endParaRPr lang="en-US" sz="2800" b="1" i="1" dirty="0"/>
          </a:p>
        </p:txBody>
      </p:sp>
      <p:sp>
        <p:nvSpPr>
          <p:cNvPr id="3" name="TextBox 2">
            <a:extLst>
              <a:ext uri="{FF2B5EF4-FFF2-40B4-BE49-F238E27FC236}">
                <a16:creationId xmlns:a16="http://schemas.microsoft.com/office/drawing/2014/main" id="{3FC7E78A-6780-474D-B7E6-428FE90BF94E}"/>
              </a:ext>
            </a:extLst>
          </p:cNvPr>
          <p:cNvSpPr txBox="1"/>
          <p:nvPr/>
        </p:nvSpPr>
        <p:spPr>
          <a:xfrm>
            <a:off x="8467" y="58848"/>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90263E81-0257-D744-A716-4F89CE49A59D}"/>
              </a:ext>
            </a:extLst>
          </p:cNvPr>
          <p:cNvPicPr>
            <a:picLocks noChangeAspect="1"/>
          </p:cNvPicPr>
          <p:nvPr/>
        </p:nvPicPr>
        <p:blipFill>
          <a:blip r:embed="rId4"/>
          <a:stretch>
            <a:fillRect/>
          </a:stretch>
        </p:blipFill>
        <p:spPr>
          <a:xfrm>
            <a:off x="7010400" y="875760"/>
            <a:ext cx="1879600" cy="2731465"/>
          </a:xfrm>
          <a:prstGeom prst="rect">
            <a:avLst/>
          </a:prstGeom>
        </p:spPr>
      </p:pic>
      <p:sp>
        <p:nvSpPr>
          <p:cNvPr id="7" name="TextBox 6">
            <a:extLst>
              <a:ext uri="{FF2B5EF4-FFF2-40B4-BE49-F238E27FC236}">
                <a16:creationId xmlns:a16="http://schemas.microsoft.com/office/drawing/2014/main" id="{2493AC20-5120-D448-9D24-B0CDD067C07F}"/>
              </a:ext>
            </a:extLst>
          </p:cNvPr>
          <p:cNvSpPr txBox="1"/>
          <p:nvPr/>
        </p:nvSpPr>
        <p:spPr>
          <a:xfrm>
            <a:off x="6819900" y="3722065"/>
            <a:ext cx="2260600" cy="830997"/>
          </a:xfrm>
          <a:prstGeom prst="rect">
            <a:avLst/>
          </a:prstGeom>
          <a:solidFill>
            <a:schemeClr val="bg1">
              <a:lumMod val="95000"/>
            </a:schemeClr>
          </a:solidFill>
        </p:spPr>
        <p:txBody>
          <a:bodyPr wrap="square" rtlCol="0">
            <a:spAutoFit/>
          </a:bodyPr>
          <a:lstStyle/>
          <a:p>
            <a:r>
              <a:rPr lang="en-US" sz="1600" i="1" dirty="0">
                <a:solidFill>
                  <a:srgbClr val="0070C0"/>
                </a:solidFill>
              </a:rPr>
              <a:t>Published by </a:t>
            </a:r>
            <a:r>
              <a:rPr lang="en-US" sz="1600" i="1" dirty="0" err="1">
                <a:solidFill>
                  <a:srgbClr val="0070C0"/>
                </a:solidFill>
              </a:rPr>
              <a:t>Vasantrai</a:t>
            </a:r>
            <a:r>
              <a:rPr lang="en-US" sz="1600" i="1" dirty="0">
                <a:solidFill>
                  <a:srgbClr val="0070C0"/>
                </a:solidFill>
              </a:rPr>
              <a:t> P. </a:t>
            </a:r>
            <a:r>
              <a:rPr lang="en-US" sz="1600" i="1" dirty="0" err="1">
                <a:solidFill>
                  <a:srgbClr val="0070C0"/>
                </a:solidFill>
              </a:rPr>
              <a:t>Davé</a:t>
            </a:r>
            <a:r>
              <a:rPr lang="en-US" sz="1600" i="1" dirty="0">
                <a:solidFill>
                  <a:srgbClr val="0070C0"/>
                </a:solidFill>
              </a:rPr>
              <a:t>, and RR Roy, India</a:t>
            </a:r>
          </a:p>
        </p:txBody>
      </p:sp>
      <p:sp>
        <p:nvSpPr>
          <p:cNvPr id="9" name="TextBox 8">
            <a:extLst>
              <a:ext uri="{FF2B5EF4-FFF2-40B4-BE49-F238E27FC236}">
                <a16:creationId xmlns:a16="http://schemas.microsoft.com/office/drawing/2014/main" id="{24A24407-81DC-A144-B6B8-8C1A30CF68BA}"/>
              </a:ext>
            </a:extLst>
          </p:cNvPr>
          <p:cNvSpPr txBox="1"/>
          <p:nvPr/>
        </p:nvSpPr>
        <p:spPr>
          <a:xfrm>
            <a:off x="6819900" y="4667902"/>
            <a:ext cx="2260600" cy="1754326"/>
          </a:xfrm>
          <a:prstGeom prst="rect">
            <a:avLst/>
          </a:prstGeom>
          <a:solidFill>
            <a:srgbClr val="FFC000"/>
          </a:solidFill>
        </p:spPr>
        <p:txBody>
          <a:bodyPr wrap="square" rtlCol="0">
            <a:spAutoFit/>
          </a:bodyPr>
          <a:lstStyle/>
          <a:p>
            <a:r>
              <a:rPr lang="en-US" i="1" dirty="0" err="1">
                <a:solidFill>
                  <a:srgbClr val="7030A0"/>
                </a:solidFill>
              </a:rPr>
              <a:t>Davé</a:t>
            </a:r>
            <a:r>
              <a:rPr lang="en-US" i="1" dirty="0">
                <a:solidFill>
                  <a:srgbClr val="7030A0"/>
                </a:solidFill>
              </a:rPr>
              <a:t> is a retired electrical engineer with a passion for exploring Indus Valley civilizations.  </a:t>
            </a:r>
            <a:r>
              <a:rPr lang="en-US" i="1" dirty="0">
                <a:solidFill>
                  <a:srgbClr val="002060"/>
                </a:solidFill>
                <a:hlinkClick r:id="rId5">
                  <a:extLst>
                    <a:ext uri="{A12FA001-AC4F-418D-AE19-62706E023703}">
                      <ahyp:hlinkClr xmlns:ahyp="http://schemas.microsoft.com/office/drawing/2018/hyperlinkcolor" val="tx"/>
                    </a:ext>
                  </a:extLst>
                </a:hlinkClick>
              </a:rPr>
              <a:t>LINK</a:t>
            </a:r>
            <a:endParaRPr lang="en-US" i="1" dirty="0">
              <a:solidFill>
                <a:srgbClr val="002060"/>
              </a:solidFill>
            </a:endParaRPr>
          </a:p>
        </p:txBody>
      </p:sp>
    </p:spTree>
    <p:extLst>
      <p:ext uri="{BB962C8B-B14F-4D97-AF65-F5344CB8AC3E}">
        <p14:creationId xmlns:p14="http://schemas.microsoft.com/office/powerpoint/2010/main" val="1933260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0" y="1174641"/>
            <a:ext cx="6858000" cy="5378559"/>
          </a:xfrm>
          <a:solidFill>
            <a:srgbClr val="FFFF00"/>
          </a:solidFill>
        </p:spPr>
        <p:txBody>
          <a:bodyPr/>
          <a:lstStyle/>
          <a:p>
            <a:r>
              <a:rPr lang="en-US" sz="2800" dirty="0" err="1"/>
              <a:t>Exeligmos</a:t>
            </a:r>
            <a:r>
              <a:rPr lang="en-US" sz="2800" dirty="0"/>
              <a:t> = set of 3 Saros cycles</a:t>
            </a:r>
          </a:p>
          <a:p>
            <a:pPr lvl="1"/>
            <a:r>
              <a:rPr lang="en-US" sz="2400" dirty="0"/>
              <a:t>Resets about to original longitude</a:t>
            </a:r>
          </a:p>
          <a:p>
            <a:r>
              <a:rPr lang="en-US" sz="2800" dirty="0"/>
              <a:t>‘The owner of </a:t>
            </a:r>
            <a:r>
              <a:rPr lang="en-US" sz="2800" dirty="0" err="1"/>
              <a:t>Exeligmos</a:t>
            </a:r>
            <a:r>
              <a:rPr lang="en-US" sz="2800" dirty="0"/>
              <a:t> Eclipse Tours is about to add a new level to the definition of infatuation, as he plunges ever further back into history searching for that perfect "triple saros..." But are the history books all that they seem? </a:t>
            </a:r>
            <a:r>
              <a:rPr lang="en-US" sz="2800" dirty="0" err="1"/>
              <a:t>Exeligmos</a:t>
            </a:r>
            <a:r>
              <a:rPr lang="en-US" sz="2800" dirty="0"/>
              <a:t> is a fascinating fictional look at eclipse chasing from a science fiction perspective.’ </a:t>
            </a:r>
            <a:r>
              <a:rPr lang="en-US" sz="2800" dirty="0">
                <a:solidFill>
                  <a:srgbClr val="002060"/>
                </a:solidFill>
                <a:hlinkClick r:id="rId2">
                  <a:extLst>
                    <a:ext uri="{A12FA001-AC4F-418D-AE19-62706E023703}">
                      <ahyp:hlinkClr xmlns:ahyp="http://schemas.microsoft.com/office/drawing/2018/hyperlinkcolor" val="tx"/>
                    </a:ext>
                  </a:extLst>
                </a:hlinkClick>
              </a:rPr>
              <a:t>LINK</a:t>
            </a:r>
            <a:endParaRPr lang="en-US" sz="2800" dirty="0">
              <a:solidFill>
                <a:srgbClr val="002060"/>
              </a:solidFill>
            </a:endParaRPr>
          </a:p>
          <a:p>
            <a:pPr lvl="1"/>
            <a:r>
              <a:rPr lang="en-US" sz="2400" i="1" dirty="0">
                <a:solidFill>
                  <a:schemeClr val="tx1"/>
                </a:solidFill>
              </a:rPr>
              <a:t>Also wrote </a:t>
            </a:r>
            <a:r>
              <a:rPr lang="en-US" sz="2400" i="1" u="sng" dirty="0" err="1">
                <a:solidFill>
                  <a:schemeClr val="tx1"/>
                </a:solidFill>
              </a:rPr>
              <a:t>Shadowfall</a:t>
            </a:r>
            <a:r>
              <a:rPr lang="en-US" sz="2400" i="1" dirty="0">
                <a:solidFill>
                  <a:schemeClr val="tx1"/>
                </a:solidFill>
              </a:rPr>
              <a:t> (eclipse-themed)</a:t>
            </a:r>
          </a:p>
          <a:p>
            <a:pPr lvl="1"/>
            <a:endParaRPr lang="en-US"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1084152"/>
          </a:xfrm>
          <a:solidFill>
            <a:srgbClr val="FF0000"/>
          </a:solidFill>
        </p:spPr>
        <p:txBody>
          <a:bodyPr/>
          <a:lstStyle/>
          <a:p>
            <a:r>
              <a:rPr lang="en-US" sz="2800" b="1" dirty="0"/>
              <a:t>2014, David Dickinson, </a:t>
            </a:r>
            <a:r>
              <a:rPr lang="en-US" sz="2800" b="1" i="1" dirty="0" err="1"/>
              <a:t>Exeligmos</a:t>
            </a:r>
            <a:r>
              <a:rPr lang="en-US" sz="2800" b="1" i="1" dirty="0"/>
              <a:t>, </a:t>
            </a:r>
            <a:r>
              <a:rPr lang="en-US" sz="2800" b="1" dirty="0"/>
              <a:t>short story</a:t>
            </a:r>
          </a:p>
        </p:txBody>
      </p:sp>
      <p:sp>
        <p:nvSpPr>
          <p:cNvPr id="3" name="TextBox 2">
            <a:extLst>
              <a:ext uri="{FF2B5EF4-FFF2-40B4-BE49-F238E27FC236}">
                <a16:creationId xmlns:a16="http://schemas.microsoft.com/office/drawing/2014/main" id="{3FC7E78A-6780-474D-B7E6-428FE90BF94E}"/>
              </a:ext>
            </a:extLst>
          </p:cNvPr>
          <p:cNvSpPr txBox="1"/>
          <p:nvPr/>
        </p:nvSpPr>
        <p:spPr>
          <a:xfrm>
            <a:off x="8467" y="58848"/>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AA62EE43-C854-D04E-AFAE-9230A01781E0}"/>
              </a:ext>
            </a:extLst>
          </p:cNvPr>
          <p:cNvPicPr>
            <a:picLocks noChangeAspect="1"/>
          </p:cNvPicPr>
          <p:nvPr/>
        </p:nvPicPr>
        <p:blipFill>
          <a:blip r:embed="rId3"/>
          <a:stretch>
            <a:fillRect/>
          </a:stretch>
        </p:blipFill>
        <p:spPr>
          <a:xfrm>
            <a:off x="7010400" y="1200041"/>
            <a:ext cx="1905000" cy="2994974"/>
          </a:xfrm>
          <a:prstGeom prst="rect">
            <a:avLst/>
          </a:prstGeom>
        </p:spPr>
      </p:pic>
      <p:sp>
        <p:nvSpPr>
          <p:cNvPr id="7" name="TextBox 6">
            <a:extLst>
              <a:ext uri="{FF2B5EF4-FFF2-40B4-BE49-F238E27FC236}">
                <a16:creationId xmlns:a16="http://schemas.microsoft.com/office/drawing/2014/main" id="{6B878E8D-D214-6B47-B24A-488DEA2E07BD}"/>
              </a:ext>
            </a:extLst>
          </p:cNvPr>
          <p:cNvSpPr txBox="1"/>
          <p:nvPr/>
        </p:nvSpPr>
        <p:spPr>
          <a:xfrm>
            <a:off x="6858000" y="4260523"/>
            <a:ext cx="2057400" cy="584775"/>
          </a:xfrm>
          <a:prstGeom prst="rect">
            <a:avLst/>
          </a:prstGeom>
          <a:solidFill>
            <a:schemeClr val="bg1">
              <a:lumMod val="95000"/>
            </a:schemeClr>
          </a:solidFill>
        </p:spPr>
        <p:txBody>
          <a:bodyPr wrap="square" rtlCol="0">
            <a:spAutoFit/>
          </a:bodyPr>
          <a:lstStyle/>
          <a:p>
            <a:r>
              <a:rPr lang="en-US" sz="1600" i="1" dirty="0">
                <a:solidFill>
                  <a:srgbClr val="0070C0"/>
                </a:solidFill>
              </a:rPr>
              <a:t>Kindle book.  Image from </a:t>
            </a:r>
            <a:r>
              <a:rPr lang="en-US" sz="1600" i="1" dirty="0" err="1">
                <a:solidFill>
                  <a:srgbClr val="0070C0"/>
                </a:solidFill>
              </a:rPr>
              <a:t>amazon.com</a:t>
            </a:r>
            <a:r>
              <a:rPr lang="en-US" sz="1600" i="1" dirty="0">
                <a:solidFill>
                  <a:srgbClr val="0070C0"/>
                </a:solidFill>
              </a:rPr>
              <a:t>  </a:t>
            </a:r>
          </a:p>
        </p:txBody>
      </p:sp>
      <p:sp>
        <p:nvSpPr>
          <p:cNvPr id="9" name="TextBox 8">
            <a:extLst>
              <a:ext uri="{FF2B5EF4-FFF2-40B4-BE49-F238E27FC236}">
                <a16:creationId xmlns:a16="http://schemas.microsoft.com/office/drawing/2014/main" id="{E72B12CE-3208-034B-AA5B-86F9E9CC648C}"/>
              </a:ext>
            </a:extLst>
          </p:cNvPr>
          <p:cNvSpPr txBox="1"/>
          <p:nvPr/>
        </p:nvSpPr>
        <p:spPr>
          <a:xfrm>
            <a:off x="6858000" y="4910806"/>
            <a:ext cx="2057400" cy="1477328"/>
          </a:xfrm>
          <a:prstGeom prst="rect">
            <a:avLst/>
          </a:prstGeom>
          <a:solidFill>
            <a:srgbClr val="FFC000"/>
          </a:solidFill>
        </p:spPr>
        <p:txBody>
          <a:bodyPr wrap="square" rtlCol="0">
            <a:spAutoFit/>
          </a:bodyPr>
          <a:lstStyle/>
          <a:p>
            <a:r>
              <a:rPr lang="en-US" i="1" dirty="0">
                <a:solidFill>
                  <a:srgbClr val="7030A0"/>
                </a:solidFill>
              </a:rPr>
              <a:t>Dickson is a US Air Force veteran, Earth science teacher and science writer</a:t>
            </a:r>
          </a:p>
        </p:txBody>
      </p:sp>
    </p:spTree>
    <p:extLst>
      <p:ext uri="{BB962C8B-B14F-4D97-AF65-F5344CB8AC3E}">
        <p14:creationId xmlns:p14="http://schemas.microsoft.com/office/powerpoint/2010/main" val="4108654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110067" y="1166174"/>
            <a:ext cx="7001933" cy="5683359"/>
          </a:xfrm>
          <a:solidFill>
            <a:srgbClr val="FFFF00"/>
          </a:solidFill>
        </p:spPr>
        <p:txBody>
          <a:bodyPr/>
          <a:lstStyle/>
          <a:p>
            <a:r>
              <a:rPr lang="en-US" sz="2800" dirty="0"/>
              <a:t>"Li Du was an imperial Chinese librarian. In 1780, three years of wandering have brought him to [the Tibetan border]. … The crowds have been drawn by the promise of an unmatched spectacle; an eclipse of the sun, commanded by the Emperor himself. </a:t>
            </a:r>
          </a:p>
          <a:p>
            <a:r>
              <a:rPr lang="en-US" sz="2800" dirty="0"/>
              <a:t>Amid the frenzy, Li Du befriends an elderly Jesuit astronomer. Hours later, the man is murdered in the home of the local magistrate … Li Du must solve the murder before the sun disappears.” </a:t>
            </a:r>
            <a:r>
              <a:rPr lang="en-US" sz="2800" dirty="0">
                <a:solidFill>
                  <a:srgbClr val="002060"/>
                </a:solidFill>
                <a:hlinkClick r:id="rId2">
                  <a:extLst>
                    <a:ext uri="{A12FA001-AC4F-418D-AE19-62706E023703}">
                      <ahyp:hlinkClr xmlns:ahyp="http://schemas.microsoft.com/office/drawing/2018/hyperlinkcolor" val="tx"/>
                    </a:ext>
                  </a:extLst>
                </a:hlinkClick>
              </a:rPr>
              <a:t>LINK</a:t>
            </a:r>
            <a:endParaRPr lang="en-US" sz="2800" dirty="0">
              <a:solidFill>
                <a:srgbClr val="002060"/>
              </a:solidFill>
            </a:endParaRPr>
          </a:p>
          <a:p>
            <a:endParaRPr lang="en-US" sz="2800" dirty="0"/>
          </a:p>
          <a:p>
            <a:endParaRPr lang="en-US" sz="2800" dirty="0"/>
          </a:p>
          <a:p>
            <a:endParaRPr lang="en-US"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7112000" cy="1084152"/>
          </a:xfrm>
          <a:solidFill>
            <a:srgbClr val="FF0000"/>
          </a:solidFill>
        </p:spPr>
        <p:txBody>
          <a:bodyPr/>
          <a:lstStyle/>
          <a:p>
            <a:r>
              <a:rPr lang="en-US" sz="2800" b="1" dirty="0"/>
              <a:t>2015, Elsa Hart, </a:t>
            </a:r>
            <a:r>
              <a:rPr lang="en-US" sz="2800" b="1" i="1" dirty="0"/>
              <a:t>Jade Dragon Mountain</a:t>
            </a:r>
            <a:endParaRPr lang="en-US" sz="2800" b="1" dirty="0"/>
          </a:p>
        </p:txBody>
      </p:sp>
      <p:sp>
        <p:nvSpPr>
          <p:cNvPr id="3" name="TextBox 2">
            <a:extLst>
              <a:ext uri="{FF2B5EF4-FFF2-40B4-BE49-F238E27FC236}">
                <a16:creationId xmlns:a16="http://schemas.microsoft.com/office/drawing/2014/main" id="{3FC7E78A-6780-474D-B7E6-428FE90BF94E}"/>
              </a:ext>
            </a:extLst>
          </p:cNvPr>
          <p:cNvSpPr txBox="1"/>
          <p:nvPr/>
        </p:nvSpPr>
        <p:spPr>
          <a:xfrm>
            <a:off x="8467" y="58848"/>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83EF5CD9-973F-3743-AC27-B9314BC47144}"/>
              </a:ext>
            </a:extLst>
          </p:cNvPr>
          <p:cNvPicPr>
            <a:picLocks noChangeAspect="1"/>
          </p:cNvPicPr>
          <p:nvPr/>
        </p:nvPicPr>
        <p:blipFill>
          <a:blip r:embed="rId3"/>
          <a:stretch>
            <a:fillRect/>
          </a:stretch>
        </p:blipFill>
        <p:spPr>
          <a:xfrm>
            <a:off x="7205133" y="573324"/>
            <a:ext cx="1905000" cy="2880287"/>
          </a:xfrm>
          <a:prstGeom prst="rect">
            <a:avLst/>
          </a:prstGeom>
        </p:spPr>
      </p:pic>
      <p:sp>
        <p:nvSpPr>
          <p:cNvPr id="7" name="TextBox 6">
            <a:extLst>
              <a:ext uri="{FF2B5EF4-FFF2-40B4-BE49-F238E27FC236}">
                <a16:creationId xmlns:a16="http://schemas.microsoft.com/office/drawing/2014/main" id="{A8707764-FABB-024C-BC21-35F3B2D133AD}"/>
              </a:ext>
            </a:extLst>
          </p:cNvPr>
          <p:cNvSpPr txBox="1"/>
          <p:nvPr/>
        </p:nvSpPr>
        <p:spPr>
          <a:xfrm>
            <a:off x="7205133" y="3470544"/>
            <a:ext cx="1828800" cy="646331"/>
          </a:xfrm>
          <a:prstGeom prst="rect">
            <a:avLst/>
          </a:prstGeom>
          <a:solidFill>
            <a:schemeClr val="bg1">
              <a:lumMod val="95000"/>
            </a:schemeClr>
          </a:solidFill>
        </p:spPr>
        <p:txBody>
          <a:bodyPr wrap="square" rtlCol="0">
            <a:spAutoFit/>
          </a:bodyPr>
          <a:lstStyle/>
          <a:p>
            <a:r>
              <a:rPr lang="en-US" i="1" dirty="0">
                <a:solidFill>
                  <a:srgbClr val="0070C0"/>
                </a:solidFill>
              </a:rPr>
              <a:t>Published by Minotaur Books</a:t>
            </a:r>
          </a:p>
        </p:txBody>
      </p:sp>
      <p:sp>
        <p:nvSpPr>
          <p:cNvPr id="8" name="TextBox 7">
            <a:extLst>
              <a:ext uri="{FF2B5EF4-FFF2-40B4-BE49-F238E27FC236}">
                <a16:creationId xmlns:a16="http://schemas.microsoft.com/office/drawing/2014/main" id="{A9801809-71C0-E74A-9791-F735389774BA}"/>
              </a:ext>
            </a:extLst>
          </p:cNvPr>
          <p:cNvSpPr txBox="1"/>
          <p:nvPr/>
        </p:nvSpPr>
        <p:spPr>
          <a:xfrm>
            <a:off x="7205133" y="4648200"/>
            <a:ext cx="1828800" cy="1477328"/>
          </a:xfrm>
          <a:prstGeom prst="rect">
            <a:avLst/>
          </a:prstGeom>
          <a:solidFill>
            <a:srgbClr val="FFC000"/>
          </a:solidFill>
        </p:spPr>
        <p:txBody>
          <a:bodyPr wrap="square" rtlCol="0">
            <a:spAutoFit/>
          </a:bodyPr>
          <a:lstStyle/>
          <a:p>
            <a:r>
              <a:rPr lang="en-US" i="1" dirty="0">
                <a:solidFill>
                  <a:srgbClr val="7030A0"/>
                </a:solidFill>
              </a:rPr>
              <a:t>Hart has written several mystery novels set in 18</a:t>
            </a:r>
            <a:r>
              <a:rPr lang="en-US" i="1" baseline="30000" dirty="0">
                <a:solidFill>
                  <a:srgbClr val="7030A0"/>
                </a:solidFill>
              </a:rPr>
              <a:t>th</a:t>
            </a:r>
            <a:r>
              <a:rPr lang="en-US" i="1" dirty="0">
                <a:solidFill>
                  <a:srgbClr val="7030A0"/>
                </a:solidFill>
              </a:rPr>
              <a:t> century China.</a:t>
            </a:r>
          </a:p>
        </p:txBody>
      </p:sp>
    </p:spTree>
    <p:extLst>
      <p:ext uri="{BB962C8B-B14F-4D97-AF65-F5344CB8AC3E}">
        <p14:creationId xmlns:p14="http://schemas.microsoft.com/office/powerpoint/2010/main" val="1427646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D82FA-7D34-F24B-B33D-71E6F596AE22}"/>
              </a:ext>
            </a:extLst>
          </p:cNvPr>
          <p:cNvSpPr>
            <a:spLocks noGrp="1"/>
          </p:cNvSpPr>
          <p:nvPr>
            <p:ph type="title"/>
          </p:nvPr>
        </p:nvSpPr>
        <p:spPr>
          <a:xfrm>
            <a:off x="0" y="25401"/>
            <a:ext cx="9102461" cy="821266"/>
          </a:xfrm>
          <a:solidFill>
            <a:srgbClr val="92D050"/>
          </a:solidFill>
        </p:spPr>
        <p:txBody>
          <a:bodyPr/>
          <a:lstStyle/>
          <a:p>
            <a:r>
              <a:rPr lang="en-US" dirty="0"/>
              <a:t>SUMMARY</a:t>
            </a:r>
          </a:p>
        </p:txBody>
      </p:sp>
      <p:sp>
        <p:nvSpPr>
          <p:cNvPr id="3" name="Content Placeholder 2">
            <a:extLst>
              <a:ext uri="{FF2B5EF4-FFF2-40B4-BE49-F238E27FC236}">
                <a16:creationId xmlns:a16="http://schemas.microsoft.com/office/drawing/2014/main" id="{9BA5A5CC-A8B4-8C4C-85F0-CF2FECF6C299}"/>
              </a:ext>
            </a:extLst>
          </p:cNvPr>
          <p:cNvSpPr>
            <a:spLocks noGrp="1"/>
          </p:cNvSpPr>
          <p:nvPr>
            <p:ph idx="1"/>
          </p:nvPr>
        </p:nvSpPr>
        <p:spPr>
          <a:xfrm>
            <a:off x="75406" y="846667"/>
            <a:ext cx="8991600" cy="6019800"/>
          </a:xfrm>
          <a:solidFill>
            <a:schemeClr val="bg1">
              <a:lumMod val="95000"/>
            </a:schemeClr>
          </a:solidFill>
        </p:spPr>
        <p:txBody>
          <a:bodyPr/>
          <a:lstStyle/>
          <a:p>
            <a:r>
              <a:rPr lang="en-US" sz="2800" b="1" dirty="0"/>
              <a:t>Eclipses in literature for &gt; 5000 years</a:t>
            </a:r>
          </a:p>
          <a:p>
            <a:pPr lvl="1"/>
            <a:r>
              <a:rPr lang="en-US" sz="2400" b="1" i="1" dirty="0">
                <a:solidFill>
                  <a:srgbClr val="C00000"/>
                </a:solidFill>
              </a:rPr>
              <a:t>Some of greatest writers employed them</a:t>
            </a:r>
            <a:endParaRPr lang="en-US" sz="2000" b="1" i="1" dirty="0">
              <a:solidFill>
                <a:srgbClr val="C00000"/>
              </a:solidFill>
            </a:endParaRPr>
          </a:p>
          <a:p>
            <a:r>
              <a:rPr lang="en-US" sz="2800" b="1" u="sng" dirty="0">
                <a:solidFill>
                  <a:srgbClr val="7030A0"/>
                </a:solidFill>
              </a:rPr>
              <a:t>Early literature</a:t>
            </a:r>
            <a:r>
              <a:rPr lang="en-US" sz="2800" b="1" dirty="0"/>
              <a:t>: tends to bad omens</a:t>
            </a:r>
            <a:endParaRPr lang="en-US" sz="2400" b="1" dirty="0"/>
          </a:p>
          <a:p>
            <a:r>
              <a:rPr lang="en-US" sz="2800" b="1" u="sng" dirty="0">
                <a:solidFill>
                  <a:srgbClr val="7030A0"/>
                </a:solidFill>
              </a:rPr>
              <a:t>Enlightenment</a:t>
            </a:r>
            <a:r>
              <a:rPr lang="en-US" sz="2800" b="1" dirty="0"/>
              <a:t>: </a:t>
            </a:r>
          </a:p>
          <a:p>
            <a:pPr lvl="1"/>
            <a:r>
              <a:rPr lang="en-US" sz="2400" b="1" dirty="0"/>
              <a:t>Fear gone, more scientifically accurate</a:t>
            </a:r>
          </a:p>
          <a:p>
            <a:r>
              <a:rPr lang="en-US" sz="2800" b="1" u="sng" dirty="0">
                <a:solidFill>
                  <a:srgbClr val="7030A0"/>
                </a:solidFill>
              </a:rPr>
              <a:t>Industrial/Gilded age</a:t>
            </a:r>
            <a:r>
              <a:rPr lang="en-US" sz="2800" b="1" dirty="0"/>
              <a:t>: reflected back on past fear</a:t>
            </a:r>
          </a:p>
          <a:p>
            <a:pPr lvl="1"/>
            <a:r>
              <a:rPr lang="en-US" sz="2400" b="1" dirty="0"/>
              <a:t>Started to emphasize beauty of eclipses, shadows</a:t>
            </a:r>
          </a:p>
          <a:p>
            <a:pPr lvl="1"/>
            <a:r>
              <a:rPr lang="en-US" sz="2400" b="1" dirty="0"/>
              <a:t>Lost worlds, time travel themes, predicting past eclipses</a:t>
            </a:r>
          </a:p>
          <a:p>
            <a:r>
              <a:rPr lang="en-US" sz="2800" b="1" u="sng" dirty="0">
                <a:solidFill>
                  <a:srgbClr val="7030A0"/>
                </a:solidFill>
              </a:rPr>
              <a:t>20</a:t>
            </a:r>
            <a:r>
              <a:rPr lang="en-US" sz="2800" b="1" u="sng" baseline="30000" dirty="0">
                <a:solidFill>
                  <a:srgbClr val="7030A0"/>
                </a:solidFill>
              </a:rPr>
              <a:t>th</a:t>
            </a:r>
            <a:r>
              <a:rPr lang="en-US" sz="2800" b="1" u="sng" dirty="0">
                <a:solidFill>
                  <a:srgbClr val="7030A0"/>
                </a:solidFill>
              </a:rPr>
              <a:t>-21</a:t>
            </a:r>
            <a:r>
              <a:rPr lang="en-US" sz="2800" b="1" u="sng" baseline="30000" dirty="0">
                <a:solidFill>
                  <a:srgbClr val="7030A0"/>
                </a:solidFill>
              </a:rPr>
              <a:t>st</a:t>
            </a:r>
            <a:r>
              <a:rPr lang="en-US" sz="2800" b="1" u="sng" dirty="0">
                <a:solidFill>
                  <a:srgbClr val="7030A0"/>
                </a:solidFill>
              </a:rPr>
              <a:t> century</a:t>
            </a:r>
            <a:r>
              <a:rPr lang="en-US" sz="2800" b="1" dirty="0"/>
              <a:t>: </a:t>
            </a:r>
          </a:p>
          <a:p>
            <a:pPr lvl="1"/>
            <a:r>
              <a:rPr lang="en-US" sz="2400" b="1" dirty="0"/>
              <a:t>more science fiction, children’s literature, time travel themes, historical fiction, horror</a:t>
            </a:r>
          </a:p>
          <a:p>
            <a:pPr lvl="1"/>
            <a:r>
              <a:rPr lang="en-US" sz="2400" b="1" i="1" dirty="0">
                <a:solidFill>
                  <a:srgbClr val="C00000"/>
                </a:solidFill>
              </a:rPr>
              <a:t>Explosion of varieties of story lines</a:t>
            </a:r>
          </a:p>
          <a:p>
            <a:endParaRPr lang="en-US" sz="2400" b="1" dirty="0"/>
          </a:p>
        </p:txBody>
      </p:sp>
      <p:sp>
        <p:nvSpPr>
          <p:cNvPr id="4" name="Rectangle 3">
            <a:extLst>
              <a:ext uri="{FF2B5EF4-FFF2-40B4-BE49-F238E27FC236}">
                <a16:creationId xmlns:a16="http://schemas.microsoft.com/office/drawing/2014/main" id="{A57E9876-8836-8F48-9D9A-86E06B1900CD}"/>
              </a:ext>
            </a:extLst>
          </p:cNvPr>
          <p:cNvSpPr/>
          <p:nvPr/>
        </p:nvSpPr>
        <p:spPr>
          <a:xfrm>
            <a:off x="75406" y="0"/>
            <a:ext cx="3842719" cy="369332"/>
          </a:xfrm>
          <a:prstGeom prst="rect">
            <a:avLst/>
          </a:prstGeom>
        </p:spPr>
        <p:txBody>
          <a:bodyPr wrap="none">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spTree>
    <p:extLst>
      <p:ext uri="{BB962C8B-B14F-4D97-AF65-F5344CB8AC3E}">
        <p14:creationId xmlns:p14="http://schemas.microsoft.com/office/powerpoint/2010/main" val="3645530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304801" y="1143000"/>
            <a:ext cx="8077200" cy="5562600"/>
          </a:xfrm>
          <a:solidFill>
            <a:srgbClr val="FFFF00"/>
          </a:solidFill>
        </p:spPr>
        <p:txBody>
          <a:bodyPr/>
          <a:lstStyle/>
          <a:p>
            <a:r>
              <a:rPr lang="en-US" sz="2800" b="1" i="1" dirty="0">
                <a:solidFill>
                  <a:srgbClr val="0070C0"/>
                </a:solidFill>
              </a:rPr>
              <a:t>Odyssey</a:t>
            </a:r>
            <a:r>
              <a:rPr lang="en-US" sz="2800" dirty="0"/>
              <a:t>, 'describes the 10-year voyage of the Greek general Odysseus to his home on the island of Ithaca after the fall of Troy in approximately 1200 B.C.</a:t>
            </a:r>
          </a:p>
          <a:p>
            <a:r>
              <a:rPr lang="en-US" sz="2800" dirty="0"/>
              <a:t>‘[a seer] </a:t>
            </a:r>
            <a:r>
              <a:rPr lang="en-US" sz="2800" dirty="0" err="1"/>
              <a:t>Theoclymenus</a:t>
            </a:r>
            <a:r>
              <a:rPr lang="en-US" sz="2800" dirty="0"/>
              <a:t> delivers his prophecy as the suitors are sitting down for their noontime meal. He foresees them entering Hades and ends his speech with the statement, "The Sun has been obliterated from the sky, and an unlucky darkness invades the world." ‘</a:t>
            </a:r>
          </a:p>
          <a:p>
            <a:r>
              <a:rPr lang="en-US" sz="2800" dirty="0"/>
              <a:t>Homer got other astronomical details right</a:t>
            </a:r>
          </a:p>
          <a:p>
            <a:r>
              <a:rPr lang="en-US" sz="2800" dirty="0">
                <a:solidFill>
                  <a:srgbClr val="002060"/>
                </a:solidFill>
                <a:hlinkClick r:id="rId2">
                  <a:extLst>
                    <a:ext uri="{A12FA001-AC4F-418D-AE19-62706E023703}">
                      <ahyp:hlinkClr xmlns:ahyp="http://schemas.microsoft.com/office/drawing/2018/hyperlinkcolor" val="tx"/>
                    </a:ext>
                  </a:extLst>
                </a:hlinkClick>
              </a:rPr>
              <a:t>LINK</a:t>
            </a:r>
            <a:endParaRPr lang="en-US" sz="2800" dirty="0">
              <a:solidFill>
                <a:srgbClr val="002060"/>
              </a:solidFill>
            </a:endParaRPr>
          </a:p>
          <a:p>
            <a:endParaRPr lang="en-US" sz="2800" dirty="0"/>
          </a:p>
          <a:p>
            <a:endParaRPr lang="en-US"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1084152"/>
          </a:xfrm>
          <a:solidFill>
            <a:srgbClr val="FF0000"/>
          </a:solidFill>
        </p:spPr>
        <p:txBody>
          <a:bodyPr/>
          <a:lstStyle/>
          <a:p>
            <a:r>
              <a:rPr lang="en-US" b="1" dirty="0"/>
              <a:t>c. 800 BC, Homer, </a:t>
            </a:r>
            <a:r>
              <a:rPr lang="en-US" b="1" i="1" dirty="0"/>
              <a:t>Odyssey</a:t>
            </a:r>
          </a:p>
        </p:txBody>
      </p:sp>
      <p:sp>
        <p:nvSpPr>
          <p:cNvPr id="3" name="TextBox 2">
            <a:extLst>
              <a:ext uri="{FF2B5EF4-FFF2-40B4-BE49-F238E27FC236}">
                <a16:creationId xmlns:a16="http://schemas.microsoft.com/office/drawing/2014/main" id="{3FC7E78A-6780-474D-B7E6-428FE90BF94E}"/>
              </a:ext>
            </a:extLst>
          </p:cNvPr>
          <p:cNvSpPr txBox="1"/>
          <p:nvPr/>
        </p:nvSpPr>
        <p:spPr>
          <a:xfrm>
            <a:off x="0" y="90488"/>
            <a:ext cx="2971800" cy="646331"/>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45D8966A-F8B1-5A46-918A-1D6C91DB850E}"/>
              </a:ext>
            </a:extLst>
          </p:cNvPr>
          <p:cNvPicPr>
            <a:picLocks noChangeAspect="1"/>
          </p:cNvPicPr>
          <p:nvPr/>
        </p:nvPicPr>
        <p:blipFill>
          <a:blip r:embed="rId3"/>
          <a:stretch>
            <a:fillRect/>
          </a:stretch>
        </p:blipFill>
        <p:spPr>
          <a:xfrm>
            <a:off x="7924800" y="1676400"/>
            <a:ext cx="1135566" cy="1710109"/>
          </a:xfrm>
          <a:prstGeom prst="rect">
            <a:avLst/>
          </a:prstGeom>
        </p:spPr>
      </p:pic>
    </p:spTree>
    <p:extLst>
      <p:ext uri="{BB962C8B-B14F-4D97-AF65-F5344CB8AC3E}">
        <p14:creationId xmlns:p14="http://schemas.microsoft.com/office/powerpoint/2010/main" val="1131521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304801" y="1143000"/>
            <a:ext cx="6934200" cy="5638800"/>
          </a:xfrm>
          <a:solidFill>
            <a:srgbClr val="FFFF00"/>
          </a:solidFill>
        </p:spPr>
        <p:txBody>
          <a:bodyPr/>
          <a:lstStyle/>
          <a:p>
            <a:r>
              <a:rPr lang="en-US" sz="2800" dirty="0"/>
              <a:t>Greek comedy play, “a lampooning of intellectual fashions in classical Athens” </a:t>
            </a:r>
            <a:r>
              <a:rPr lang="en-US" sz="2800" dirty="0">
                <a:solidFill>
                  <a:srgbClr val="002060"/>
                </a:solidFill>
                <a:hlinkClick r:id="rId2">
                  <a:extLst>
                    <a:ext uri="{A12FA001-AC4F-418D-AE19-62706E023703}">
                      <ahyp:hlinkClr xmlns:ahyp="http://schemas.microsoft.com/office/drawing/2018/hyperlinkcolor" val="tx"/>
                    </a:ext>
                  </a:extLst>
                </a:hlinkClick>
              </a:rPr>
              <a:t>LINK</a:t>
            </a:r>
            <a:endParaRPr lang="en-US" sz="2800" dirty="0">
              <a:solidFill>
                <a:srgbClr val="002060"/>
              </a:solidFill>
            </a:endParaRPr>
          </a:p>
          <a:p>
            <a:r>
              <a:rPr lang="en-US" sz="2800" dirty="0"/>
              <a:t>Leader of the first semi-chorus:</a:t>
            </a:r>
          </a:p>
          <a:p>
            <a:r>
              <a:rPr lang="en-US" sz="2800" i="1" dirty="0"/>
              <a:t>``When you chose that enemy of heaven, the </a:t>
            </a:r>
            <a:r>
              <a:rPr lang="en-US" sz="2800" i="1" dirty="0" err="1"/>
              <a:t>Paphlagonian</a:t>
            </a:r>
            <a:r>
              <a:rPr lang="en-US" sz="2800" i="1" dirty="0"/>
              <a:t> tanner, for a general, we knitted our brow, we caused our wrath to break out; the lightning shot forth, the thunder pealed, </a:t>
            </a:r>
            <a:r>
              <a:rPr lang="en-US" sz="2800" i="1" dirty="0">
                <a:solidFill>
                  <a:srgbClr val="0070C0"/>
                </a:solidFill>
              </a:rPr>
              <a:t>the moon deserted her course and the sun at once veiled his beam threatening, no longer to give you light,</a:t>
            </a:r>
            <a:r>
              <a:rPr lang="en-US" sz="2800" i="1" dirty="0"/>
              <a:t> if Cleon became general.”</a:t>
            </a:r>
          </a:p>
          <a:p>
            <a:endParaRPr lang="en-US" i="1" dirty="0"/>
          </a:p>
          <a:p>
            <a:endParaRPr lang="en-US"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1084152"/>
          </a:xfrm>
          <a:solidFill>
            <a:srgbClr val="FF0000"/>
          </a:solidFill>
        </p:spPr>
        <p:txBody>
          <a:bodyPr/>
          <a:lstStyle/>
          <a:p>
            <a:r>
              <a:rPr lang="en-US" sz="3600" b="1" dirty="0"/>
              <a:t>419 BC, Aristophanes, </a:t>
            </a:r>
            <a:r>
              <a:rPr lang="en-US" sz="3600" b="1" i="1" dirty="0"/>
              <a:t>The Clouds</a:t>
            </a:r>
          </a:p>
        </p:txBody>
      </p:sp>
      <p:sp>
        <p:nvSpPr>
          <p:cNvPr id="3" name="TextBox 2">
            <a:extLst>
              <a:ext uri="{FF2B5EF4-FFF2-40B4-BE49-F238E27FC236}">
                <a16:creationId xmlns:a16="http://schemas.microsoft.com/office/drawing/2014/main" id="{3FC7E78A-6780-474D-B7E6-428FE90BF94E}"/>
              </a:ext>
            </a:extLst>
          </p:cNvPr>
          <p:cNvSpPr txBox="1"/>
          <p:nvPr/>
        </p:nvSpPr>
        <p:spPr>
          <a:xfrm>
            <a:off x="0" y="90489"/>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1BBF84A5-5EA3-944C-8F75-570141661E53}"/>
              </a:ext>
            </a:extLst>
          </p:cNvPr>
          <p:cNvPicPr>
            <a:picLocks noChangeAspect="1"/>
          </p:cNvPicPr>
          <p:nvPr/>
        </p:nvPicPr>
        <p:blipFill>
          <a:blip r:embed="rId3"/>
          <a:stretch>
            <a:fillRect/>
          </a:stretch>
        </p:blipFill>
        <p:spPr>
          <a:xfrm>
            <a:off x="7010400" y="1839189"/>
            <a:ext cx="1987485" cy="1752600"/>
          </a:xfrm>
          <a:prstGeom prst="rect">
            <a:avLst/>
          </a:prstGeom>
        </p:spPr>
      </p:pic>
      <p:sp>
        <p:nvSpPr>
          <p:cNvPr id="7" name="TextBox 6">
            <a:extLst>
              <a:ext uri="{FF2B5EF4-FFF2-40B4-BE49-F238E27FC236}">
                <a16:creationId xmlns:a16="http://schemas.microsoft.com/office/drawing/2014/main" id="{BFC9F713-291D-0A41-8FFC-E05904C500D3}"/>
              </a:ext>
            </a:extLst>
          </p:cNvPr>
          <p:cNvSpPr txBox="1"/>
          <p:nvPr/>
        </p:nvSpPr>
        <p:spPr>
          <a:xfrm>
            <a:off x="7239001" y="3610374"/>
            <a:ext cx="1758884" cy="1569660"/>
          </a:xfrm>
          <a:prstGeom prst="rect">
            <a:avLst/>
          </a:prstGeom>
          <a:solidFill>
            <a:schemeClr val="bg1">
              <a:lumMod val="95000"/>
            </a:schemeClr>
          </a:solidFill>
        </p:spPr>
        <p:txBody>
          <a:bodyPr wrap="square" rtlCol="0">
            <a:spAutoFit/>
          </a:bodyPr>
          <a:lstStyle/>
          <a:p>
            <a:r>
              <a:rPr lang="en-US" sz="1600" dirty="0" err="1">
                <a:solidFill>
                  <a:srgbClr val="0070C0"/>
                </a:solidFill>
              </a:rPr>
              <a:t>Strepsiades</a:t>
            </a:r>
            <a:r>
              <a:rPr lang="en-US" sz="1600" dirty="0">
                <a:solidFill>
                  <a:srgbClr val="0070C0"/>
                </a:solidFill>
              </a:rPr>
              <a:t> and </a:t>
            </a:r>
            <a:r>
              <a:rPr lang="en-US" sz="1600" dirty="0" err="1">
                <a:solidFill>
                  <a:srgbClr val="0070C0"/>
                </a:solidFill>
              </a:rPr>
              <a:t>Pheidippiedes</a:t>
            </a:r>
            <a:r>
              <a:rPr lang="en-US" sz="1600" dirty="0">
                <a:solidFill>
                  <a:srgbClr val="0070C0"/>
                </a:solidFill>
              </a:rPr>
              <a:t>, with Socrates in a basket, 1564, </a:t>
            </a:r>
            <a:r>
              <a:rPr lang="en-US" sz="1600" dirty="0" err="1">
                <a:solidFill>
                  <a:srgbClr val="0070C0"/>
                </a:solidFill>
              </a:rPr>
              <a:t>Joannes</a:t>
            </a:r>
            <a:r>
              <a:rPr lang="en-US" sz="1600" dirty="0">
                <a:solidFill>
                  <a:srgbClr val="0070C0"/>
                </a:solidFill>
              </a:rPr>
              <a:t> </a:t>
            </a:r>
            <a:r>
              <a:rPr lang="en-US" sz="1600" dirty="0" err="1">
                <a:solidFill>
                  <a:srgbClr val="0070C0"/>
                </a:solidFill>
              </a:rPr>
              <a:t>Sambucus</a:t>
            </a:r>
            <a:r>
              <a:rPr lang="en-US" sz="1600" dirty="0">
                <a:solidFill>
                  <a:srgbClr val="0070C0"/>
                </a:solidFill>
              </a:rPr>
              <a:t> </a:t>
            </a:r>
          </a:p>
        </p:txBody>
      </p:sp>
    </p:spTree>
    <p:extLst>
      <p:ext uri="{BB962C8B-B14F-4D97-AF65-F5344CB8AC3E}">
        <p14:creationId xmlns:p14="http://schemas.microsoft.com/office/powerpoint/2010/main" val="3651510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304800" y="1143000"/>
            <a:ext cx="8228013" cy="5448300"/>
          </a:xfrm>
          <a:solidFill>
            <a:srgbClr val="FFFF00"/>
          </a:solidFill>
        </p:spPr>
        <p:txBody>
          <a:bodyPr/>
          <a:lstStyle/>
          <a:p>
            <a:r>
              <a:rPr lang="en-US" sz="2800" dirty="0"/>
              <a:t>When the Hebrew leader Joshua brings the Israelites into battle in Canaan:</a:t>
            </a:r>
          </a:p>
          <a:p>
            <a:r>
              <a:rPr lang="en-US" sz="2800" dirty="0"/>
              <a:t>"And he said in the sight of Israel, " sun, stand still at Gibeon, And O moon in the valley of </a:t>
            </a:r>
            <a:r>
              <a:rPr lang="en-US" sz="2800" dirty="0" err="1"/>
              <a:t>Aijalon</a:t>
            </a:r>
            <a:r>
              <a:rPr lang="en-US" sz="2800" dirty="0"/>
              <a:t>." So the sun stood still, and the moon stopped, Until the nation avenged themselves of their enemies.”</a:t>
            </a:r>
          </a:p>
          <a:p>
            <a:r>
              <a:rPr lang="en-US" sz="2800" dirty="0"/>
              <a:t>Humphreys &amp; Waddington c. 2017: original Hebrew: "stopped" does not necessarily mean motion.  It can mean "stopped shining".  There was an annular eclipse at about the right time.</a:t>
            </a:r>
          </a:p>
          <a:p>
            <a:r>
              <a:rPr lang="en-US" sz="2800" dirty="0">
                <a:solidFill>
                  <a:srgbClr val="002060"/>
                </a:solidFill>
                <a:hlinkClick r:id="rId2">
                  <a:extLst>
                    <a:ext uri="{A12FA001-AC4F-418D-AE19-62706E023703}">
                      <ahyp:hlinkClr xmlns:ahyp="http://schemas.microsoft.com/office/drawing/2018/hyperlinkcolor" val="tx"/>
                    </a:ext>
                  </a:extLst>
                </a:hlinkClick>
              </a:rPr>
              <a:t>LINK</a:t>
            </a:r>
            <a:r>
              <a:rPr lang="en-US" sz="2800" dirty="0">
                <a:solidFill>
                  <a:srgbClr val="002060"/>
                </a:solidFill>
              </a:rPr>
              <a:t> ; 1.7’ </a:t>
            </a:r>
            <a:r>
              <a:rPr lang="en-US" sz="2800" dirty="0">
                <a:solidFill>
                  <a:srgbClr val="C00000"/>
                </a:solidFill>
                <a:hlinkClick r:id="rId3">
                  <a:extLst>
                    <a:ext uri="{A12FA001-AC4F-418D-AE19-62706E023703}">
                      <ahyp:hlinkClr xmlns:ahyp="http://schemas.microsoft.com/office/drawing/2018/hyperlinkcolor" val="tx"/>
                    </a:ext>
                  </a:extLst>
                </a:hlinkClick>
              </a:rPr>
              <a:t>video</a:t>
            </a:r>
            <a:r>
              <a:rPr lang="en-US" sz="2800" dirty="0">
                <a:solidFill>
                  <a:srgbClr val="002060"/>
                </a:solidFill>
              </a:rPr>
              <a:t> FYI</a:t>
            </a:r>
          </a:p>
          <a:p>
            <a:endParaRPr lang="en-US" dirty="0"/>
          </a:p>
          <a:p>
            <a:endParaRPr lang="en-US" sz="2800" dirty="0"/>
          </a:p>
          <a:p>
            <a:endParaRPr lang="en-US"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1084152"/>
          </a:xfrm>
          <a:solidFill>
            <a:srgbClr val="FF0000"/>
          </a:solidFill>
        </p:spPr>
        <p:txBody>
          <a:bodyPr/>
          <a:lstStyle/>
          <a:p>
            <a:r>
              <a:rPr lang="en-US" sz="3600" b="1" dirty="0"/>
              <a:t>Oct. 27, 1207 BC, </a:t>
            </a:r>
            <a:r>
              <a:rPr lang="en-US" sz="3600" b="1" i="1" dirty="0"/>
              <a:t>Bible</a:t>
            </a:r>
            <a:r>
              <a:rPr lang="en-US" sz="3600" b="1" dirty="0"/>
              <a:t> – Joshua 10:12</a:t>
            </a:r>
          </a:p>
        </p:txBody>
      </p:sp>
      <p:sp>
        <p:nvSpPr>
          <p:cNvPr id="3" name="TextBox 2">
            <a:extLst>
              <a:ext uri="{FF2B5EF4-FFF2-40B4-BE49-F238E27FC236}">
                <a16:creationId xmlns:a16="http://schemas.microsoft.com/office/drawing/2014/main" id="{3FC7E78A-6780-474D-B7E6-428FE90BF94E}"/>
              </a:ext>
            </a:extLst>
          </p:cNvPr>
          <p:cNvSpPr txBox="1"/>
          <p:nvPr/>
        </p:nvSpPr>
        <p:spPr>
          <a:xfrm>
            <a:off x="0" y="90489"/>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spTree>
    <p:extLst>
      <p:ext uri="{BB962C8B-B14F-4D97-AF65-F5344CB8AC3E}">
        <p14:creationId xmlns:p14="http://schemas.microsoft.com/office/powerpoint/2010/main" val="1491432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304800" y="1143000"/>
            <a:ext cx="8228013" cy="5448300"/>
          </a:xfrm>
          <a:solidFill>
            <a:srgbClr val="FFFF00"/>
          </a:solidFill>
        </p:spPr>
        <p:txBody>
          <a:bodyPr/>
          <a:lstStyle/>
          <a:p>
            <a:r>
              <a:rPr lang="en-US" sz="2800" b="1" dirty="0">
                <a:solidFill>
                  <a:srgbClr val="0070C0"/>
                </a:solidFill>
              </a:rPr>
              <a:t>Joel 2:10 </a:t>
            </a:r>
            <a:r>
              <a:rPr lang="en-US" sz="2800" dirty="0"/>
              <a:t>-- "The sun will be turned to darkness and the moon to blood before the coming of the great and dreadful day of the LORD.”</a:t>
            </a:r>
          </a:p>
          <a:p>
            <a:r>
              <a:rPr lang="en-US" sz="2800" b="1" dirty="0">
                <a:solidFill>
                  <a:srgbClr val="0070C0"/>
                </a:solidFill>
              </a:rPr>
              <a:t>Amos 8:9 </a:t>
            </a:r>
            <a:r>
              <a:rPr lang="en-US" sz="2800" dirty="0"/>
              <a:t>-- '"In that day," declares the Sovereign LORD, "I will make the sun go down at noon and darken the earth in broad daylight.”’</a:t>
            </a:r>
          </a:p>
          <a:p>
            <a:r>
              <a:rPr lang="en-US" sz="2800" b="1" dirty="0">
                <a:solidFill>
                  <a:srgbClr val="0070C0"/>
                </a:solidFill>
              </a:rPr>
              <a:t>Matthew 24:29 </a:t>
            </a:r>
            <a:r>
              <a:rPr lang="en-US" sz="2800" dirty="0"/>
              <a:t>-- "Immediately after the distress of those days -- the sun will be darkened, and the moon will not give its light; the stars will fall from the sky, and the heavenly bodies will be shaken."</a:t>
            </a:r>
          </a:p>
          <a:p>
            <a:endParaRPr lang="en-US" sz="2800" dirty="0"/>
          </a:p>
          <a:p>
            <a:endParaRPr lang="en-US" dirty="0"/>
          </a:p>
          <a:p>
            <a:endParaRPr lang="en-US"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1084152"/>
          </a:xfrm>
          <a:solidFill>
            <a:srgbClr val="FF0000"/>
          </a:solidFill>
        </p:spPr>
        <p:txBody>
          <a:bodyPr/>
          <a:lstStyle/>
          <a:p>
            <a:r>
              <a:rPr lang="en-US" sz="3600" b="1" dirty="0"/>
              <a:t>More from </a:t>
            </a:r>
            <a:r>
              <a:rPr lang="en-US" sz="3600" b="1" i="1" dirty="0"/>
              <a:t>Bible</a:t>
            </a:r>
          </a:p>
        </p:txBody>
      </p:sp>
      <p:sp>
        <p:nvSpPr>
          <p:cNvPr id="3" name="TextBox 2">
            <a:extLst>
              <a:ext uri="{FF2B5EF4-FFF2-40B4-BE49-F238E27FC236}">
                <a16:creationId xmlns:a16="http://schemas.microsoft.com/office/drawing/2014/main" id="{3FC7E78A-6780-474D-B7E6-428FE90BF94E}"/>
              </a:ext>
            </a:extLst>
          </p:cNvPr>
          <p:cNvSpPr txBox="1"/>
          <p:nvPr/>
        </p:nvSpPr>
        <p:spPr>
          <a:xfrm>
            <a:off x="0" y="90489"/>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spTree>
    <p:extLst>
      <p:ext uri="{BB962C8B-B14F-4D97-AF65-F5344CB8AC3E}">
        <p14:creationId xmlns:p14="http://schemas.microsoft.com/office/powerpoint/2010/main" val="3152928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304800" y="1143000"/>
            <a:ext cx="8228013" cy="5448300"/>
          </a:xfrm>
          <a:solidFill>
            <a:srgbClr val="FFFF00"/>
          </a:solidFill>
        </p:spPr>
        <p:txBody>
          <a:bodyPr/>
          <a:lstStyle/>
          <a:p>
            <a:r>
              <a:rPr lang="en-US" sz="2800" b="1" dirty="0">
                <a:solidFill>
                  <a:srgbClr val="0070C0"/>
                </a:solidFill>
              </a:rPr>
              <a:t>Mark 15:33 </a:t>
            </a:r>
            <a:r>
              <a:rPr lang="en-US" sz="2400" dirty="0"/>
              <a:t>-- </a:t>
            </a:r>
            <a:r>
              <a:rPr lang="en-US" sz="2800" dirty="0"/>
              <a:t>"At noon, darkness came over the whole land until three in the afternoon."</a:t>
            </a:r>
          </a:p>
          <a:p>
            <a:r>
              <a:rPr lang="en-US" sz="2800" b="1" dirty="0">
                <a:solidFill>
                  <a:srgbClr val="0070C0"/>
                </a:solidFill>
              </a:rPr>
              <a:t>Matthew 27:45 </a:t>
            </a:r>
            <a:r>
              <a:rPr lang="en-US" sz="2400" dirty="0"/>
              <a:t>-- </a:t>
            </a:r>
            <a:r>
              <a:rPr lang="en-US" sz="2800" dirty="0"/>
              <a:t>"From noon until three in the afternoon darkness came over all the land."</a:t>
            </a:r>
          </a:p>
          <a:p>
            <a:r>
              <a:rPr lang="en-US" sz="2800" b="1" dirty="0">
                <a:solidFill>
                  <a:srgbClr val="0070C0"/>
                </a:solidFill>
              </a:rPr>
              <a:t>Acts 2:20 </a:t>
            </a:r>
            <a:r>
              <a:rPr lang="en-US" sz="2400" dirty="0"/>
              <a:t>-- </a:t>
            </a:r>
            <a:r>
              <a:rPr lang="en-US" sz="2800" dirty="0"/>
              <a:t>"The sun will be turned to darkness and the moon to blood before the coming of the great and glorious day of the Lord.”</a:t>
            </a:r>
          </a:p>
          <a:p>
            <a:r>
              <a:rPr lang="en-US" sz="2800" b="1" dirty="0">
                <a:solidFill>
                  <a:srgbClr val="0070C0"/>
                </a:solidFill>
              </a:rPr>
              <a:t>Revelation 6:12 </a:t>
            </a:r>
            <a:r>
              <a:rPr lang="en-US" sz="2800" dirty="0"/>
              <a:t>-- "I watched as he opened the sixth seal. There was a great earthquake. The sun turned black like sackcloth made of goat hair, the whole moon turned blood red," </a:t>
            </a:r>
          </a:p>
          <a:p>
            <a:endParaRPr lang="en-US" dirty="0"/>
          </a:p>
          <a:p>
            <a:endParaRPr lang="en-US" sz="2800" dirty="0"/>
          </a:p>
          <a:p>
            <a:endParaRPr lang="en-US" dirty="0"/>
          </a:p>
          <a:p>
            <a:endParaRPr lang="en-US" dirty="0"/>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1084152"/>
          </a:xfrm>
          <a:solidFill>
            <a:srgbClr val="FF0000"/>
          </a:solidFill>
        </p:spPr>
        <p:txBody>
          <a:bodyPr/>
          <a:lstStyle/>
          <a:p>
            <a:r>
              <a:rPr lang="en-US" sz="3600" b="1" dirty="0"/>
              <a:t>Still more from </a:t>
            </a:r>
            <a:r>
              <a:rPr lang="en-US" sz="3600" b="1" i="1" dirty="0"/>
              <a:t>Bible</a:t>
            </a:r>
          </a:p>
        </p:txBody>
      </p:sp>
      <p:sp>
        <p:nvSpPr>
          <p:cNvPr id="3" name="TextBox 2">
            <a:extLst>
              <a:ext uri="{FF2B5EF4-FFF2-40B4-BE49-F238E27FC236}">
                <a16:creationId xmlns:a16="http://schemas.microsoft.com/office/drawing/2014/main" id="{3FC7E78A-6780-474D-B7E6-428FE90BF94E}"/>
              </a:ext>
            </a:extLst>
          </p:cNvPr>
          <p:cNvSpPr txBox="1"/>
          <p:nvPr/>
        </p:nvSpPr>
        <p:spPr>
          <a:xfrm>
            <a:off x="0" y="90489"/>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spTree>
    <p:extLst>
      <p:ext uri="{BB962C8B-B14F-4D97-AF65-F5344CB8AC3E}">
        <p14:creationId xmlns:p14="http://schemas.microsoft.com/office/powerpoint/2010/main" val="4098324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87796C7-711C-D54A-9C26-881B579E706C}"/>
              </a:ext>
            </a:extLst>
          </p:cNvPr>
          <p:cNvSpPr>
            <a:spLocks noGrp="1"/>
          </p:cNvSpPr>
          <p:nvPr>
            <p:ph idx="1"/>
          </p:nvPr>
        </p:nvSpPr>
        <p:spPr>
          <a:xfrm>
            <a:off x="0" y="1219200"/>
            <a:ext cx="8839200" cy="5448300"/>
          </a:xfrm>
          <a:solidFill>
            <a:srgbClr val="FFFF00"/>
          </a:solidFill>
        </p:spPr>
        <p:txBody>
          <a:bodyPr/>
          <a:lstStyle/>
          <a:p>
            <a:r>
              <a:rPr lang="en-US" sz="2800" u="sng" dirty="0">
                <a:solidFill>
                  <a:srgbClr val="0070C0"/>
                </a:solidFill>
              </a:rPr>
              <a:t>1590</a:t>
            </a:r>
            <a:r>
              <a:rPr lang="en-US" sz="2800" dirty="0"/>
              <a:t> – partial solar eclipse</a:t>
            </a:r>
          </a:p>
          <a:p>
            <a:r>
              <a:rPr lang="en-US" sz="2800" u="sng" dirty="0">
                <a:solidFill>
                  <a:srgbClr val="0070C0"/>
                </a:solidFill>
              </a:rPr>
              <a:t>Feb 21, 1598</a:t>
            </a:r>
            <a:r>
              <a:rPr lang="en-US" sz="2800" dirty="0"/>
              <a:t> – partial lunar eclipse</a:t>
            </a:r>
          </a:p>
          <a:p>
            <a:r>
              <a:rPr lang="en-US" sz="2800" u="sng" dirty="0">
                <a:solidFill>
                  <a:srgbClr val="0070C0"/>
                </a:solidFill>
              </a:rPr>
              <a:t>Mar 7, 1598</a:t>
            </a:r>
            <a:r>
              <a:rPr lang="en-US" sz="2800" dirty="0"/>
              <a:t> – total solar in SW, NW England, nearly total in Stratford</a:t>
            </a:r>
          </a:p>
          <a:p>
            <a:r>
              <a:rPr lang="en-US" sz="2800" u="sng" dirty="0">
                <a:solidFill>
                  <a:srgbClr val="0070C0"/>
                </a:solidFill>
              </a:rPr>
              <a:t>Jul 10, 1600</a:t>
            </a:r>
            <a:r>
              <a:rPr lang="en-US" sz="2800" dirty="0"/>
              <a:t> – total solar in Spain, partial in England</a:t>
            </a:r>
          </a:p>
          <a:p>
            <a:r>
              <a:rPr lang="en-US" sz="2800" u="sng" dirty="0">
                <a:solidFill>
                  <a:srgbClr val="0070C0"/>
                </a:solidFill>
              </a:rPr>
              <a:t>July 24, 1600</a:t>
            </a:r>
            <a:r>
              <a:rPr lang="en-US" sz="2800" dirty="0"/>
              <a:t> – partial lunar eclipse</a:t>
            </a:r>
          </a:p>
          <a:p>
            <a:r>
              <a:rPr lang="en-US" sz="2800" u="sng" dirty="0">
                <a:solidFill>
                  <a:srgbClr val="0070C0"/>
                </a:solidFill>
              </a:rPr>
              <a:t>1601</a:t>
            </a:r>
            <a:r>
              <a:rPr lang="en-US" sz="2800" dirty="0"/>
              <a:t> – partial solar </a:t>
            </a:r>
          </a:p>
          <a:p>
            <a:r>
              <a:rPr lang="en-US" sz="2800" u="sng" dirty="0">
                <a:solidFill>
                  <a:srgbClr val="0070C0"/>
                </a:solidFill>
              </a:rPr>
              <a:t>Apr 3, 1605</a:t>
            </a:r>
            <a:r>
              <a:rPr lang="en-US" sz="2800" dirty="0"/>
              <a:t> – partial lunar, perigee (super-Moon!), 99%, at sunset</a:t>
            </a:r>
          </a:p>
          <a:p>
            <a:r>
              <a:rPr lang="en-US" sz="2800" u="sng" dirty="0">
                <a:solidFill>
                  <a:srgbClr val="0070C0"/>
                </a:solidFill>
              </a:rPr>
              <a:t>Oct 12, 1605</a:t>
            </a:r>
            <a:r>
              <a:rPr lang="en-US" sz="2800" dirty="0"/>
              <a:t> – total solar in SW France, partial in England</a:t>
            </a:r>
          </a:p>
        </p:txBody>
      </p:sp>
      <p:sp>
        <p:nvSpPr>
          <p:cNvPr id="2" name="Title 1">
            <a:extLst>
              <a:ext uri="{FF2B5EF4-FFF2-40B4-BE49-F238E27FC236}">
                <a16:creationId xmlns:a16="http://schemas.microsoft.com/office/drawing/2014/main" id="{32B238A6-0115-E94E-9550-C4057E3BF0A5}"/>
              </a:ext>
            </a:extLst>
          </p:cNvPr>
          <p:cNvSpPr>
            <a:spLocks noGrp="1"/>
          </p:cNvSpPr>
          <p:nvPr>
            <p:ph type="title"/>
          </p:nvPr>
        </p:nvSpPr>
        <p:spPr>
          <a:xfrm>
            <a:off x="0" y="58848"/>
            <a:ext cx="9144000" cy="1007952"/>
          </a:xfrm>
          <a:solidFill>
            <a:srgbClr val="FF0000"/>
          </a:solidFill>
        </p:spPr>
        <p:txBody>
          <a:bodyPr/>
          <a:lstStyle/>
          <a:p>
            <a:r>
              <a:rPr lang="en-US" sz="3600" b="1" dirty="0"/>
              <a:t>Eclipses in Shakespeare’s England</a:t>
            </a:r>
          </a:p>
        </p:txBody>
      </p:sp>
      <p:sp>
        <p:nvSpPr>
          <p:cNvPr id="3" name="TextBox 2">
            <a:extLst>
              <a:ext uri="{FF2B5EF4-FFF2-40B4-BE49-F238E27FC236}">
                <a16:creationId xmlns:a16="http://schemas.microsoft.com/office/drawing/2014/main" id="{3FC7E78A-6780-474D-B7E6-428FE90BF94E}"/>
              </a:ext>
            </a:extLst>
          </p:cNvPr>
          <p:cNvSpPr txBox="1"/>
          <p:nvPr/>
        </p:nvSpPr>
        <p:spPr>
          <a:xfrm>
            <a:off x="0" y="90489"/>
            <a:ext cx="3886200" cy="369332"/>
          </a:xfrm>
          <a:prstGeom prst="rect">
            <a:avLst/>
          </a:prstGeom>
          <a:noFill/>
        </p:spPr>
        <p:txBody>
          <a:bodyPr wrap="square" rtlCol="0">
            <a:spAutoFit/>
          </a:bodyPr>
          <a:lstStyle/>
          <a:p>
            <a:r>
              <a:rPr lang="en-US" dirty="0">
                <a:solidFill>
                  <a:schemeClr val="tx1"/>
                </a:solidFill>
              </a:rPr>
              <a:t>© Gerard </a:t>
            </a:r>
            <a:r>
              <a:rPr lang="en-US" dirty="0" err="1">
                <a:solidFill>
                  <a:schemeClr val="tx1"/>
                </a:solidFill>
              </a:rPr>
              <a:t>Williger</a:t>
            </a:r>
            <a:r>
              <a:rPr lang="en-US" dirty="0">
                <a:solidFill>
                  <a:schemeClr val="tx1"/>
                </a:solidFill>
              </a:rPr>
              <a:t> 2023, U Louisville</a:t>
            </a:r>
          </a:p>
        </p:txBody>
      </p:sp>
      <p:pic>
        <p:nvPicPr>
          <p:cNvPr id="6" name="Picture 5">
            <a:extLst>
              <a:ext uri="{FF2B5EF4-FFF2-40B4-BE49-F238E27FC236}">
                <a16:creationId xmlns:a16="http://schemas.microsoft.com/office/drawing/2014/main" id="{B52A20F7-E899-1140-A7DF-3046729B3D1E}"/>
              </a:ext>
            </a:extLst>
          </p:cNvPr>
          <p:cNvPicPr>
            <a:picLocks noChangeAspect="1"/>
          </p:cNvPicPr>
          <p:nvPr/>
        </p:nvPicPr>
        <p:blipFill>
          <a:blip r:embed="rId2"/>
          <a:stretch>
            <a:fillRect/>
          </a:stretch>
        </p:blipFill>
        <p:spPr>
          <a:xfrm>
            <a:off x="7696200" y="838200"/>
            <a:ext cx="1135566" cy="1455590"/>
          </a:xfrm>
          <a:prstGeom prst="rect">
            <a:avLst/>
          </a:prstGeom>
        </p:spPr>
      </p:pic>
      <p:sp>
        <p:nvSpPr>
          <p:cNvPr id="7" name="TextBox 6">
            <a:extLst>
              <a:ext uri="{FF2B5EF4-FFF2-40B4-BE49-F238E27FC236}">
                <a16:creationId xmlns:a16="http://schemas.microsoft.com/office/drawing/2014/main" id="{23FEA119-ED35-8F4E-A7A4-CEE4FB391F6C}"/>
              </a:ext>
            </a:extLst>
          </p:cNvPr>
          <p:cNvSpPr txBox="1"/>
          <p:nvPr/>
        </p:nvSpPr>
        <p:spPr>
          <a:xfrm>
            <a:off x="6172200" y="1226634"/>
            <a:ext cx="1524000" cy="738664"/>
          </a:xfrm>
          <a:prstGeom prst="rect">
            <a:avLst/>
          </a:prstGeom>
          <a:noFill/>
        </p:spPr>
        <p:txBody>
          <a:bodyPr wrap="square" rtlCol="0">
            <a:spAutoFit/>
          </a:bodyPr>
          <a:lstStyle/>
          <a:p>
            <a:r>
              <a:rPr lang="en-US" sz="1400" i="1" dirty="0">
                <a:solidFill>
                  <a:srgbClr val="0070C0"/>
                </a:solidFill>
              </a:rPr>
              <a:t>Shakespeare, National Portrait Gallery</a:t>
            </a:r>
          </a:p>
        </p:txBody>
      </p:sp>
    </p:spTree>
    <p:extLst>
      <p:ext uri="{BB962C8B-B14F-4D97-AF65-F5344CB8AC3E}">
        <p14:creationId xmlns:p14="http://schemas.microsoft.com/office/powerpoint/2010/main" val="536269319"/>
      </p:ext>
    </p:extLst>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97000"/>
          </a:lnSpc>
          <a:spcBef>
            <a:spcPct val="0"/>
          </a:spcBef>
          <a:spcAft>
            <a:spcPct val="0"/>
          </a:spcAft>
          <a:buClr>
            <a:srgbClr val="000000"/>
          </a:buClr>
          <a:buSzPct val="100000"/>
          <a:buFont typeface="Arial" pitchFamily="-65" charset="0"/>
          <a:buNone/>
          <a:tabLst/>
          <a:defRPr kumimoji="0" lang="en-GB" sz="1800" b="0" i="0" u="none" strike="noStrike" cap="none" normalizeH="0" baseline="0">
            <a:ln>
              <a:noFill/>
            </a:ln>
            <a:solidFill>
              <a:schemeClr val="bg1"/>
            </a:solidFill>
            <a:effectLst/>
            <a:latin typeface="Arial" pitchFamily="-65"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97000"/>
          </a:lnSpc>
          <a:spcBef>
            <a:spcPct val="0"/>
          </a:spcBef>
          <a:spcAft>
            <a:spcPct val="0"/>
          </a:spcAft>
          <a:buClr>
            <a:srgbClr val="000000"/>
          </a:buClr>
          <a:buSzPct val="100000"/>
          <a:buFont typeface="Arial" pitchFamily="-65" charset="0"/>
          <a:buNone/>
          <a:tabLst/>
          <a:defRPr kumimoji="0" lang="en-GB" sz="1800" b="0" i="0" u="none" strike="noStrike" cap="none" normalizeH="0" baseline="0">
            <a:ln>
              <a:noFill/>
            </a:ln>
            <a:solidFill>
              <a:schemeClr val="bg1"/>
            </a:solidFill>
            <a:effectLst/>
            <a:latin typeface="Arial" pitchFamily="-65"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18098</TotalTime>
  <Words>4288</Words>
  <Application>Microsoft Macintosh PowerPoint</Application>
  <PresentationFormat>On-screen Show (4:3)</PresentationFormat>
  <Paragraphs>327</Paragraphs>
  <Slides>39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ＭＳ Ｐゴシック</vt:lpstr>
      <vt:lpstr>Arial</vt:lpstr>
      <vt:lpstr>DejaVu Sans</vt:lpstr>
      <vt:lpstr>Times New Roman</vt:lpstr>
      <vt:lpstr>Office Theme</vt:lpstr>
      <vt:lpstr>Lec 10: A Sampling of  Eclipses in Literature</vt:lpstr>
      <vt:lpstr>c. 2750-2500 BC, Gilgamesh</vt:lpstr>
      <vt:lpstr>c. 2134 BC, China</vt:lpstr>
      <vt:lpstr>c. 800 BC, Homer, Odyssey</vt:lpstr>
      <vt:lpstr>419 BC, Aristophanes, The Clouds</vt:lpstr>
      <vt:lpstr>Oct. 27, 1207 BC, Bible – Joshua 10:12</vt:lpstr>
      <vt:lpstr>More from Bible</vt:lpstr>
      <vt:lpstr>Still more from Bible</vt:lpstr>
      <vt:lpstr>Eclipses in Shakespeare’s England</vt:lpstr>
      <vt:lpstr>1603-06 King Lear; c 1606 Richard II</vt:lpstr>
      <vt:lpstr>Hamlet ; Othello</vt:lpstr>
      <vt:lpstr>Macbeth ; Antony &amp; Cleopatra</vt:lpstr>
      <vt:lpstr>W. Shakespeare Sonnets</vt:lpstr>
      <vt:lpstr>1667 J. Milton, Paradise Lost</vt:lpstr>
      <vt:lpstr>1671, J. Milton, Samson Agonistes 80-90</vt:lpstr>
      <vt:lpstr>1820 W. Wordsworth, The Eclipse of the Sun</vt:lpstr>
      <vt:lpstr>1873 Jules Verne, The Fur Country</vt:lpstr>
      <vt:lpstr>1887, Konstantin Tsiolkovsky, On the Moon</vt:lpstr>
      <vt:lpstr>1885, HR Haggard, King Solomon’s Mines</vt:lpstr>
      <vt:lpstr>1888/94-95, Bolesaw Prus, Pharoah</vt:lpstr>
      <vt:lpstr>1889, M Twain, A Connecticut Yankee in King Arthur’s Court</vt:lpstr>
      <vt:lpstr>1891, E Dickinson, It sounded as if the Streets were running</vt:lpstr>
      <vt:lpstr>1902, Thomas Hardy, At a lunar eclipse</vt:lpstr>
      <vt:lpstr>c. 1940, Enid Blyton, Secret Mountain</vt:lpstr>
      <vt:lpstr>1941, Isaac Asimov, Nightfall</vt:lpstr>
      <vt:lpstr>1949, Hergé, Tin Tin: Prisoners of the Sun</vt:lpstr>
      <vt:lpstr>1961, A.C. Clarke, A Fall of Moondust</vt:lpstr>
      <vt:lpstr>1982, A. Dillard, Total Eclipse, Atlantic Magazine</vt:lpstr>
      <vt:lpstr>1985, Brian Moore, Black Robe</vt:lpstr>
      <vt:lpstr>1992, S. King, Dolores Claiborne  &amp; Gerald’s Game</vt:lpstr>
      <vt:lpstr>c. 1996, A. Monterroso, El Eclipse (short story)</vt:lpstr>
      <vt:lpstr>1997, R.J. Sawyer, Illegal Alien</vt:lpstr>
      <vt:lpstr>1999, Kenneth Oppel, Sunwing</vt:lpstr>
      <vt:lpstr>2008, Wendy Mass, Every Soul a Star</vt:lpstr>
      <vt:lpstr>2009, G. del Toro &amp; C. Hogan, The Strain</vt:lpstr>
      <vt:lpstr>2012, Vasant Davé, Trade Winds to Meluhha</vt:lpstr>
      <vt:lpstr>2014, David Dickinson, Exeligmos, short story</vt:lpstr>
      <vt:lpstr>2015, Elsa Hart, Jade Dragon Mountain</vt:lpstr>
      <vt:lpstr>SUMMARY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4: Observing Stars &amp; Planets First: 4.3 What Atmosphere Does to Light</dc:title>
  <dc:creator>Microsoft Office User</dc:creator>
  <cp:lastModifiedBy>Microsoft Office User</cp:lastModifiedBy>
  <cp:revision>2505</cp:revision>
  <cp:lastPrinted>2023-09-28T00:41:28Z</cp:lastPrinted>
  <dcterms:created xsi:type="dcterms:W3CDTF">2020-01-14T17:50:28Z</dcterms:created>
  <dcterms:modified xsi:type="dcterms:W3CDTF">2023-11-17T18:47:42Z</dcterms:modified>
</cp:coreProperties>
</file>